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478" r:id="rId5"/>
    <p:sldId id="258" r:id="rId6"/>
    <p:sldId id="521" r:id="rId7"/>
    <p:sldId id="522" r:id="rId8"/>
    <p:sldId id="479" r:id="rId9"/>
    <p:sldId id="480" r:id="rId10"/>
    <p:sldId id="491" r:id="rId11"/>
    <p:sldId id="407" r:id="rId12"/>
    <p:sldId id="498" r:id="rId13"/>
    <p:sldId id="481" r:id="rId14"/>
    <p:sldId id="504" r:id="rId15"/>
    <p:sldId id="512" r:id="rId16"/>
    <p:sldId id="502" r:id="rId17"/>
    <p:sldId id="507" r:id="rId18"/>
    <p:sldId id="523" r:id="rId19"/>
    <p:sldId id="524" r:id="rId20"/>
    <p:sldId id="509" r:id="rId21"/>
    <p:sldId id="510" r:id="rId22"/>
    <p:sldId id="520" r:id="rId23"/>
    <p:sldId id="269" r:id="rId24"/>
  </p:sldIdLst>
  <p:sldSz cx="9144000" cy="6858000" type="screen4x3"/>
  <p:notesSz cx="6889750" cy="9671050"/>
  <p:defaultTex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guide id="3" orient="horz" pos="3046">
          <p15:clr>
            <a:srgbClr val="A4A3A4"/>
          </p15:clr>
        </p15:guide>
        <p15:guide id="4" pos="217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ownbill, Christine" initials="B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00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78693-988C-45C4-24E8-105480153C24}" v="29" dt="2020-09-21T15:28:58.105"/>
    <p1510:client id="{326FF47F-48A0-4722-BE83-FABF7E8D0C9F}" v="51" dt="2020-09-22T09:50:06.273"/>
    <p1510:client id="{730FDF59-988A-532B-8D52-BEE8281F4A7F}" v="159" dt="2020-09-22T10:48:41.884"/>
    <p1510:client id="{9CDD4E4D-832B-4C3A-946C-344581CF007B}" v="51" dt="2020-09-21T11:56:48.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109" y="6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1"/>
        <p:guide orient="horz" pos="3046"/>
        <p:guide pos="217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A6EBF3-8D42-4BBC-9919-7B2F7119F882}"/>
              </a:ext>
            </a:extLst>
          </p:cNvPr>
          <p:cNvSpPr>
            <a:spLocks noGrp="1"/>
          </p:cNvSpPr>
          <p:nvPr>
            <p:ph type="hdr" sz="quarter"/>
          </p:nvPr>
        </p:nvSpPr>
        <p:spPr>
          <a:xfrm>
            <a:off x="0" y="0"/>
            <a:ext cx="2986309" cy="484094"/>
          </a:xfrm>
          <a:prstGeom prst="rect">
            <a:avLst/>
          </a:prstGeom>
        </p:spPr>
        <p:txBody>
          <a:bodyPr vert="horz" lIns="91440" tIns="45720" rIns="91440" bIns="45720" rtlCol="0"/>
          <a:lstStyle>
            <a:lvl1pPr algn="l">
              <a:defRPr sz="1200">
                <a:latin typeface="Times New Roman" charset="0"/>
              </a:defRPr>
            </a:lvl1pPr>
          </a:lstStyle>
          <a:p>
            <a:pPr>
              <a:defRPr/>
            </a:pPr>
            <a:endParaRPr lang="en-GB"/>
          </a:p>
        </p:txBody>
      </p:sp>
      <p:sp>
        <p:nvSpPr>
          <p:cNvPr id="3" name="Date Placeholder 2">
            <a:extLst>
              <a:ext uri="{FF2B5EF4-FFF2-40B4-BE49-F238E27FC236}">
                <a16:creationId xmlns:a16="http://schemas.microsoft.com/office/drawing/2014/main" id="{63AD0C29-3E34-440C-AC9B-0A1B03678B12}"/>
              </a:ext>
            </a:extLst>
          </p:cNvPr>
          <p:cNvSpPr>
            <a:spLocks noGrp="1"/>
          </p:cNvSpPr>
          <p:nvPr>
            <p:ph type="dt" sz="quarter" idx="1"/>
          </p:nvPr>
        </p:nvSpPr>
        <p:spPr>
          <a:xfrm>
            <a:off x="3901832" y="0"/>
            <a:ext cx="2986309" cy="484094"/>
          </a:xfrm>
          <a:prstGeom prst="rect">
            <a:avLst/>
          </a:prstGeom>
        </p:spPr>
        <p:txBody>
          <a:bodyPr vert="horz" lIns="91440" tIns="45720" rIns="91440" bIns="45720" rtlCol="0"/>
          <a:lstStyle>
            <a:lvl1pPr algn="r">
              <a:defRPr sz="1200">
                <a:latin typeface="Times New Roman" charset="0"/>
              </a:defRPr>
            </a:lvl1pPr>
          </a:lstStyle>
          <a:p>
            <a:pPr>
              <a:defRPr/>
            </a:pPr>
            <a:fld id="{2D01978B-49B9-4049-884C-83CA00DD5175}" type="datetimeFigureOut">
              <a:rPr lang="en-GB"/>
              <a:pPr>
                <a:defRPr/>
              </a:pPr>
              <a:t>23/09/2020</a:t>
            </a:fld>
            <a:endParaRPr lang="en-GB"/>
          </a:p>
        </p:txBody>
      </p:sp>
      <p:sp>
        <p:nvSpPr>
          <p:cNvPr id="4" name="Footer Placeholder 3">
            <a:extLst>
              <a:ext uri="{FF2B5EF4-FFF2-40B4-BE49-F238E27FC236}">
                <a16:creationId xmlns:a16="http://schemas.microsoft.com/office/drawing/2014/main" id="{F98A45DD-85FF-4365-BEF1-0F64980D7C18}"/>
              </a:ext>
            </a:extLst>
          </p:cNvPr>
          <p:cNvSpPr>
            <a:spLocks noGrp="1"/>
          </p:cNvSpPr>
          <p:nvPr>
            <p:ph type="ftr" sz="quarter" idx="2"/>
          </p:nvPr>
        </p:nvSpPr>
        <p:spPr>
          <a:xfrm>
            <a:off x="0" y="9185410"/>
            <a:ext cx="2986309" cy="484093"/>
          </a:xfrm>
          <a:prstGeom prst="rect">
            <a:avLst/>
          </a:prstGeom>
        </p:spPr>
        <p:txBody>
          <a:bodyPr vert="horz" lIns="91440" tIns="45720" rIns="91440" bIns="45720" rtlCol="0" anchor="b"/>
          <a:lstStyle>
            <a:lvl1pPr algn="l">
              <a:defRPr sz="1200">
                <a:latin typeface="Times New Roman" charset="0"/>
              </a:defRPr>
            </a:lvl1pPr>
          </a:lstStyle>
          <a:p>
            <a:pPr>
              <a:defRPr/>
            </a:pPr>
            <a:endParaRPr lang="en-GB"/>
          </a:p>
        </p:txBody>
      </p:sp>
      <p:sp>
        <p:nvSpPr>
          <p:cNvPr id="5" name="Slide Number Placeholder 4">
            <a:extLst>
              <a:ext uri="{FF2B5EF4-FFF2-40B4-BE49-F238E27FC236}">
                <a16:creationId xmlns:a16="http://schemas.microsoft.com/office/drawing/2014/main" id="{77E39007-3C3B-4C00-982A-95B138705B1A}"/>
              </a:ext>
            </a:extLst>
          </p:cNvPr>
          <p:cNvSpPr>
            <a:spLocks noGrp="1"/>
          </p:cNvSpPr>
          <p:nvPr>
            <p:ph type="sldNum" sz="quarter" idx="3"/>
          </p:nvPr>
        </p:nvSpPr>
        <p:spPr>
          <a:xfrm>
            <a:off x="3901832" y="9185410"/>
            <a:ext cx="2986309" cy="48409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F2FA198-38A8-45A8-9EF1-EF8F252D9D08}" type="slidenum">
              <a:rPr lang="en-GB" altLang="en-US"/>
              <a:pPr/>
              <a:t>‹#›</a:t>
            </a:fld>
            <a:endParaRPr lang="en-GB" altLang="en-US"/>
          </a:p>
        </p:txBody>
      </p:sp>
    </p:spTree>
    <p:extLst>
      <p:ext uri="{BB962C8B-B14F-4D97-AF65-F5344CB8AC3E}">
        <p14:creationId xmlns:p14="http://schemas.microsoft.com/office/powerpoint/2010/main" val="3155804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7891C4-5F27-41A1-9348-8169539B6A90}"/>
              </a:ext>
            </a:extLst>
          </p:cNvPr>
          <p:cNvSpPr>
            <a:spLocks noGrp="1"/>
          </p:cNvSpPr>
          <p:nvPr>
            <p:ph type="hdr" sz="quarter"/>
          </p:nvPr>
        </p:nvSpPr>
        <p:spPr>
          <a:xfrm>
            <a:off x="0" y="0"/>
            <a:ext cx="2986309" cy="484094"/>
          </a:xfrm>
          <a:prstGeom prst="rect">
            <a:avLst/>
          </a:prstGeom>
        </p:spPr>
        <p:txBody>
          <a:bodyPr vert="horz" lIns="91440" tIns="45720" rIns="91440" bIns="45720" rtlCol="0"/>
          <a:lstStyle>
            <a:lvl1pPr algn="l">
              <a:defRPr sz="1200">
                <a:latin typeface="Times New Roman" charset="0"/>
              </a:defRPr>
            </a:lvl1pPr>
          </a:lstStyle>
          <a:p>
            <a:pPr>
              <a:defRPr/>
            </a:pPr>
            <a:endParaRPr lang="en-GB"/>
          </a:p>
        </p:txBody>
      </p:sp>
      <p:sp>
        <p:nvSpPr>
          <p:cNvPr id="3" name="Date Placeholder 2">
            <a:extLst>
              <a:ext uri="{FF2B5EF4-FFF2-40B4-BE49-F238E27FC236}">
                <a16:creationId xmlns:a16="http://schemas.microsoft.com/office/drawing/2014/main" id="{3F94DD52-BD87-4A13-BB59-FD965C727E4A}"/>
              </a:ext>
            </a:extLst>
          </p:cNvPr>
          <p:cNvSpPr>
            <a:spLocks noGrp="1"/>
          </p:cNvSpPr>
          <p:nvPr>
            <p:ph type="dt" idx="1"/>
          </p:nvPr>
        </p:nvSpPr>
        <p:spPr>
          <a:xfrm>
            <a:off x="3901832" y="0"/>
            <a:ext cx="2986309" cy="484094"/>
          </a:xfrm>
          <a:prstGeom prst="rect">
            <a:avLst/>
          </a:prstGeom>
        </p:spPr>
        <p:txBody>
          <a:bodyPr vert="horz" lIns="91440" tIns="45720" rIns="91440" bIns="45720" rtlCol="0"/>
          <a:lstStyle>
            <a:lvl1pPr algn="r">
              <a:defRPr sz="1200">
                <a:latin typeface="Times New Roman" charset="0"/>
              </a:defRPr>
            </a:lvl1pPr>
          </a:lstStyle>
          <a:p>
            <a:pPr>
              <a:defRPr/>
            </a:pPr>
            <a:fld id="{0A05D115-4B8C-4497-B533-83F7072C9D33}" type="datetimeFigureOut">
              <a:rPr lang="en-GB"/>
              <a:pPr>
                <a:defRPr/>
              </a:pPr>
              <a:t>23/09/2020</a:t>
            </a:fld>
            <a:endParaRPr lang="en-GB"/>
          </a:p>
        </p:txBody>
      </p:sp>
      <p:sp>
        <p:nvSpPr>
          <p:cNvPr id="4" name="Slide Image Placeholder 3">
            <a:extLst>
              <a:ext uri="{FF2B5EF4-FFF2-40B4-BE49-F238E27FC236}">
                <a16:creationId xmlns:a16="http://schemas.microsoft.com/office/drawing/2014/main" id="{993C7B84-BA9E-4EF5-AB0D-5989E22C17F3}"/>
              </a:ext>
            </a:extLst>
          </p:cNvPr>
          <p:cNvSpPr>
            <a:spLocks noGrp="1" noRot="1" noChangeAspect="1"/>
          </p:cNvSpPr>
          <p:nvPr>
            <p:ph type="sldImg" idx="2"/>
          </p:nvPr>
        </p:nvSpPr>
        <p:spPr>
          <a:xfrm>
            <a:off x="1027113" y="725488"/>
            <a:ext cx="4835525" cy="362743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933D9E6F-A489-42BD-902B-3A5D4912D6A2}"/>
              </a:ext>
            </a:extLst>
          </p:cNvPr>
          <p:cNvSpPr>
            <a:spLocks noGrp="1"/>
          </p:cNvSpPr>
          <p:nvPr>
            <p:ph type="body" sz="quarter" idx="3"/>
          </p:nvPr>
        </p:nvSpPr>
        <p:spPr>
          <a:xfrm>
            <a:off x="688654" y="4593478"/>
            <a:ext cx="5512444" cy="4352204"/>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CFB10EFD-E95A-47BE-9881-F33024B01C79}"/>
              </a:ext>
            </a:extLst>
          </p:cNvPr>
          <p:cNvSpPr>
            <a:spLocks noGrp="1"/>
          </p:cNvSpPr>
          <p:nvPr>
            <p:ph type="ftr" sz="quarter" idx="4"/>
          </p:nvPr>
        </p:nvSpPr>
        <p:spPr>
          <a:xfrm>
            <a:off x="0" y="9185410"/>
            <a:ext cx="2986309" cy="484093"/>
          </a:xfrm>
          <a:prstGeom prst="rect">
            <a:avLst/>
          </a:prstGeom>
        </p:spPr>
        <p:txBody>
          <a:bodyPr vert="horz" lIns="91440" tIns="45720" rIns="91440" bIns="45720" rtlCol="0" anchor="b"/>
          <a:lstStyle>
            <a:lvl1pPr algn="l">
              <a:defRPr sz="1200">
                <a:latin typeface="Times New Roman" charset="0"/>
              </a:defRPr>
            </a:lvl1pPr>
          </a:lstStyle>
          <a:p>
            <a:pPr>
              <a:defRPr/>
            </a:pPr>
            <a:endParaRPr lang="en-GB"/>
          </a:p>
        </p:txBody>
      </p:sp>
      <p:sp>
        <p:nvSpPr>
          <p:cNvPr id="7" name="Slide Number Placeholder 6">
            <a:extLst>
              <a:ext uri="{FF2B5EF4-FFF2-40B4-BE49-F238E27FC236}">
                <a16:creationId xmlns:a16="http://schemas.microsoft.com/office/drawing/2014/main" id="{9CD68AD1-C41E-41C1-A019-1AE524883444}"/>
              </a:ext>
            </a:extLst>
          </p:cNvPr>
          <p:cNvSpPr>
            <a:spLocks noGrp="1"/>
          </p:cNvSpPr>
          <p:nvPr>
            <p:ph type="sldNum" sz="quarter" idx="5"/>
          </p:nvPr>
        </p:nvSpPr>
        <p:spPr>
          <a:xfrm>
            <a:off x="3901832" y="9185410"/>
            <a:ext cx="2986309" cy="48409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13D65D2-ACAA-4BBA-8DE0-3F4B83B86AA0}" type="slidenum">
              <a:rPr lang="en-GB" altLang="en-US"/>
              <a:pPr/>
              <a:t>‹#›</a:t>
            </a:fld>
            <a:endParaRPr lang="en-GB" altLang="en-US"/>
          </a:p>
        </p:txBody>
      </p:sp>
    </p:spTree>
    <p:extLst>
      <p:ext uri="{BB962C8B-B14F-4D97-AF65-F5344CB8AC3E}">
        <p14:creationId xmlns:p14="http://schemas.microsoft.com/office/powerpoint/2010/main" val="38102681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89837-3E1E-4B8E-965E-9C97C3581205}"/>
              </a:ext>
            </a:extLst>
          </p:cNvPr>
          <p:cNvSpPr>
            <a:spLocks noGrp="1" noRot="1" noChangeAspect="1"/>
          </p:cNvSpPr>
          <p:nvPr>
            <p:ph type="sldImg"/>
          </p:nvPr>
        </p:nvSpPr>
        <p:spPr>
          <a:xfrm>
            <a:off x="1027113" y="725488"/>
            <a:ext cx="4835525" cy="3627437"/>
          </a:xfrm>
        </p:spPr>
      </p:sp>
      <p:sp>
        <p:nvSpPr>
          <p:cNvPr id="3" name="Notes Placeholder 2">
            <a:extLst>
              <a:ext uri="{FF2B5EF4-FFF2-40B4-BE49-F238E27FC236}">
                <a16:creationId xmlns:a16="http://schemas.microsoft.com/office/drawing/2014/main" id="{5D453313-B249-46AF-97C4-9AEF6C314089}"/>
              </a:ext>
            </a:extLst>
          </p:cNvPr>
          <p:cNvSpPr txBox="1">
            <a:spLocks noGrp="1"/>
          </p:cNvSpPr>
          <p:nvPr>
            <p:ph type="body" sz="quarter" idx="1"/>
          </p:nvPr>
        </p:nvSpPr>
        <p:spPr/>
        <p:txBody>
          <a:bodyPr/>
          <a:lstStyle/>
          <a:p>
            <a:pPr lvl="0"/>
            <a:r>
              <a:rPr lang="en-GB"/>
              <a:t>Need some facts about Coventry</a:t>
            </a:r>
            <a:endParaRPr lang="en-US"/>
          </a:p>
        </p:txBody>
      </p:sp>
      <p:sp>
        <p:nvSpPr>
          <p:cNvPr id="4" name="Slide Number Placeholder 3">
            <a:extLst>
              <a:ext uri="{FF2B5EF4-FFF2-40B4-BE49-F238E27FC236}">
                <a16:creationId xmlns:a16="http://schemas.microsoft.com/office/drawing/2014/main" id="{257EF3C1-B18B-4383-B4AE-B897A01ED897}"/>
              </a:ext>
            </a:extLst>
          </p:cNvPr>
          <p:cNvSpPr txBox="1"/>
          <p:nvPr/>
        </p:nvSpPr>
        <p:spPr>
          <a:xfrm>
            <a:off x="3902592" y="9185815"/>
            <a:ext cx="2985556" cy="483556"/>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AE59971-0520-4FB1-B7ED-65397779E60A}" type="slidenum">
              <a:t>1</a:t>
            </a:fld>
            <a:endParaRPr lang="en-GB" sz="1200" b="0" i="0" u="none" strike="noStrike" kern="1200" cap="none" spc="0" baseline="0">
              <a:solidFill>
                <a:srgbClr val="000000"/>
              </a:solidFill>
              <a:uFillTx/>
              <a:latin typeface="Calibri"/>
              <a:ea typeface=""/>
              <a:cs typefac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‘school’ should not make unreasonable demands on NQT</a:t>
            </a:r>
          </a:p>
          <a:p>
            <a:r>
              <a:rPr lang="en-GB"/>
              <a:t>Not normally teaching outside class or age range employed to teach in.</a:t>
            </a:r>
          </a:p>
          <a:p>
            <a:r>
              <a:rPr lang="en-GB"/>
              <a:t>Not present the NQT, on a day to day basis, with discipline problems that are unreasonably demanding for the setting. </a:t>
            </a:r>
          </a:p>
          <a:p>
            <a:r>
              <a:rPr lang="en-GB"/>
              <a:t>10% PPA and 10% NQT time</a:t>
            </a:r>
          </a:p>
          <a:p>
            <a:endParaRPr lang="en-US"/>
          </a:p>
        </p:txBody>
      </p:sp>
      <p:sp>
        <p:nvSpPr>
          <p:cNvPr id="4" name="Slide Number Placeholder 3"/>
          <p:cNvSpPr>
            <a:spLocks noGrp="1"/>
          </p:cNvSpPr>
          <p:nvPr>
            <p:ph type="sldNum" sz="quarter" idx="10"/>
          </p:nvPr>
        </p:nvSpPr>
        <p:spPr/>
        <p:txBody>
          <a:bodyPr/>
          <a:lstStyle/>
          <a:p>
            <a:fld id="{A13D65D2-ACAA-4BBA-8DE0-3F4B83B86AA0}" type="slidenum">
              <a:rPr lang="en-GB" altLang="en-US" smtClean="0"/>
              <a:pPr/>
              <a:t>5</a:t>
            </a:fld>
            <a:endParaRPr lang="en-GB" altLang="en-US"/>
          </a:p>
        </p:txBody>
      </p:sp>
    </p:spTree>
    <p:extLst>
      <p:ext uri="{BB962C8B-B14F-4D97-AF65-F5344CB8AC3E}">
        <p14:creationId xmlns:p14="http://schemas.microsoft.com/office/powerpoint/2010/main" val="387214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966DA8A-FD41-4042-BD30-6B708256C449}" type="slidenum">
              <a:rPr lang="en-GB" smtClean="0"/>
              <a:t>6</a:t>
            </a:fld>
            <a:endParaRPr lang="en-GB"/>
          </a:p>
        </p:txBody>
      </p:sp>
    </p:spTree>
    <p:extLst>
      <p:ext uri="{BB962C8B-B14F-4D97-AF65-F5344CB8AC3E}">
        <p14:creationId xmlns:p14="http://schemas.microsoft.com/office/powerpoint/2010/main" val="3670051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for NQT to observe </a:t>
            </a:r>
          </a:p>
          <a:p>
            <a:r>
              <a:rPr lang="en-GB"/>
              <a:t>		- other teachers in own setting 				- in another setting where 				effective practice is identified</a:t>
            </a:r>
          </a:p>
          <a:p>
            <a:r>
              <a:rPr lang="en-GB"/>
              <a:t>		-video lessons  </a:t>
            </a:r>
          </a:p>
          <a:p>
            <a:r>
              <a:rPr lang="en-GB"/>
              <a:t>		- ‘parrot on the shoulder’ </a:t>
            </a:r>
          </a:p>
          <a:p>
            <a:r>
              <a:rPr lang="en-GB"/>
              <a:t>		- time to discuss findings</a:t>
            </a:r>
          </a:p>
          <a:p>
            <a:endParaRPr lang="en-US"/>
          </a:p>
        </p:txBody>
      </p:sp>
      <p:sp>
        <p:nvSpPr>
          <p:cNvPr id="4" name="Slide Number Placeholder 3"/>
          <p:cNvSpPr>
            <a:spLocks noGrp="1"/>
          </p:cNvSpPr>
          <p:nvPr>
            <p:ph type="sldNum" sz="quarter" idx="10"/>
          </p:nvPr>
        </p:nvSpPr>
        <p:spPr/>
        <p:txBody>
          <a:bodyPr/>
          <a:lstStyle/>
          <a:p>
            <a:fld id="{A13D65D2-ACAA-4BBA-8DE0-3F4B83B86AA0}" type="slidenum">
              <a:rPr lang="en-GB" altLang="en-US" smtClean="0"/>
              <a:pPr/>
              <a:t>7</a:t>
            </a:fld>
            <a:endParaRPr lang="en-GB" altLang="en-US"/>
          </a:p>
        </p:txBody>
      </p:sp>
    </p:spTree>
    <p:extLst>
      <p:ext uri="{BB962C8B-B14F-4D97-AF65-F5344CB8AC3E}">
        <p14:creationId xmlns:p14="http://schemas.microsoft.com/office/powerpoint/2010/main" val="293376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Records of observations and professional review meetings</a:t>
            </a:r>
          </a:p>
          <a:p>
            <a:r>
              <a:rPr lang="en-GB"/>
              <a:t>Self assessment by the NQT</a:t>
            </a:r>
          </a:p>
          <a:p>
            <a:r>
              <a:rPr lang="en-GB"/>
              <a:t>Analysis of pupils’ work &amp; assessment records – both formal &amp; informal</a:t>
            </a:r>
          </a:p>
          <a:p>
            <a:r>
              <a:rPr lang="en-GB"/>
              <a:t>Samples of planning &amp; lesson evaluations</a:t>
            </a:r>
          </a:p>
          <a:p>
            <a:r>
              <a:rPr lang="en-GB"/>
              <a:t>Liaison with colleagues, parents</a:t>
            </a:r>
          </a:p>
          <a:p>
            <a:r>
              <a:rPr lang="en-GB"/>
              <a:t>Examples of standards that need more consolidation</a:t>
            </a:r>
          </a:p>
          <a:p>
            <a:r>
              <a:rPr lang="en-GB"/>
              <a:t>In most cases it will not be necessary to collect large amounts of supporting evidence for the 8 Standards</a:t>
            </a:r>
          </a:p>
          <a:p>
            <a:endParaRPr lang="en-GB"/>
          </a:p>
          <a:p>
            <a:r>
              <a:rPr lang="en-GB"/>
              <a:t>More helpful to select specific pieces of evidence that arise from day to day work &amp; planning</a:t>
            </a:r>
          </a:p>
          <a:p>
            <a:endParaRPr lang="en-GB"/>
          </a:p>
          <a:p>
            <a:r>
              <a:rPr lang="en-GB"/>
              <a:t>Evidence to support termly assessments </a:t>
            </a:r>
          </a:p>
          <a:p>
            <a:endParaRPr lang="en-US"/>
          </a:p>
        </p:txBody>
      </p:sp>
      <p:sp>
        <p:nvSpPr>
          <p:cNvPr id="4" name="Slide Number Placeholder 3"/>
          <p:cNvSpPr>
            <a:spLocks noGrp="1"/>
          </p:cNvSpPr>
          <p:nvPr>
            <p:ph type="sldNum" sz="quarter" idx="10"/>
          </p:nvPr>
        </p:nvSpPr>
        <p:spPr/>
        <p:txBody>
          <a:bodyPr/>
          <a:lstStyle/>
          <a:p>
            <a:fld id="{A13D65D2-ACAA-4BBA-8DE0-3F4B83B86AA0}" type="slidenum">
              <a:rPr lang="en-GB" altLang="en-US" smtClean="0"/>
              <a:pPr/>
              <a:t>9</a:t>
            </a:fld>
            <a:endParaRPr lang="en-GB" altLang="en-US"/>
          </a:p>
        </p:txBody>
      </p:sp>
    </p:spTree>
    <p:extLst>
      <p:ext uri="{BB962C8B-B14F-4D97-AF65-F5344CB8AC3E}">
        <p14:creationId xmlns:p14="http://schemas.microsoft.com/office/powerpoint/2010/main" val="364951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966DA8A-FD41-4042-BD30-6B708256C449}" type="slidenum">
              <a:rPr lang="en-GB" smtClean="0"/>
              <a:t>10</a:t>
            </a:fld>
            <a:endParaRPr lang="en-GB"/>
          </a:p>
        </p:txBody>
      </p:sp>
    </p:spTree>
    <p:extLst>
      <p:ext uri="{BB962C8B-B14F-4D97-AF65-F5344CB8AC3E}">
        <p14:creationId xmlns:p14="http://schemas.microsoft.com/office/powerpoint/2010/main" val="422626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This training offer has been produced between a group of Teaching Schools in Coventry to provide access to  training for NQT's and those in the early stages of their career.  You can book on to any course via the training brochure which will be sent out after the session today.  NQT's who are undertaking their NQT year with Coventry as the appropriate body can get 20% off any of the courses that are recommended for NQT's in the training brochure.</a:t>
            </a:r>
            <a:endParaRPr lang="en-US">
              <a:cs typeface="Calibri"/>
            </a:endParaRPr>
          </a:p>
          <a:p>
            <a:r>
              <a:rPr lang="en-US"/>
              <a:t> </a:t>
            </a:r>
            <a:endParaRPr lang="en-US">
              <a:cs typeface="Calibri"/>
            </a:endParaRPr>
          </a:p>
          <a:p>
            <a:r>
              <a:rPr lang="en-US"/>
              <a:t>The benefits of accessing this teaching school led NQT /RQT </a:t>
            </a:r>
            <a:r>
              <a:rPr lang="en-US" err="1"/>
              <a:t>programme</a:t>
            </a:r>
            <a:r>
              <a:rPr lang="en-US"/>
              <a:t> is a delivery team who have local knowledge, combined with expertise, gained in the delivery of day to day practice in Coventry Schools.  This ensures a professional development offer which is good quality, responsive and highly relevant. </a:t>
            </a:r>
            <a:endParaRPr lang="en-US">
              <a:cs typeface="Calibri"/>
            </a:endParaRPr>
          </a:p>
          <a:p>
            <a:endParaRPr lang="en-US"/>
          </a:p>
          <a:p>
            <a:r>
              <a:rPr lang="en-US"/>
              <a:t>Well-being, resilience and managing workload are a common thread throughout this </a:t>
            </a:r>
            <a:r>
              <a:rPr lang="en-US" err="1"/>
              <a:t>programme</a:t>
            </a:r>
            <a:r>
              <a:rPr lang="en-US"/>
              <a:t>, ensuring that this offer is responsive to needs and based on honest and reciprocal relationships. </a:t>
            </a:r>
            <a:endParaRPr lang="en-US">
              <a:cs typeface="Calibri"/>
            </a:endParaRPr>
          </a:p>
          <a:p>
            <a:endParaRPr lang="en-US"/>
          </a:p>
          <a:p>
            <a:r>
              <a:rPr lang="en-US"/>
              <a:t>Our commitment is to:</a:t>
            </a:r>
            <a:endParaRPr lang="en-GB"/>
          </a:p>
          <a:p>
            <a:r>
              <a:rPr lang="en-US"/>
              <a:t> </a:t>
            </a:r>
            <a:endParaRPr lang="en-GB"/>
          </a:p>
          <a:p>
            <a:r>
              <a:rPr lang="en-US"/>
              <a:t>Strengthen system leadership in the city to complement established primary and secondary network activity and to promote outstanding practice through schools sharing their strengths and through benefiting from best practice regionally and nationally.</a:t>
            </a:r>
            <a:endParaRPr lang="en-US">
              <a:cs typeface="Calibri"/>
            </a:endParaRPr>
          </a:p>
          <a:p>
            <a:endParaRPr lang="en-US">
              <a:cs typeface="Calibri"/>
            </a:endParaRPr>
          </a:p>
          <a:p>
            <a:endParaRPr lang="en-US"/>
          </a:p>
          <a:p>
            <a:pPr lvl="0"/>
            <a:r>
              <a:rPr lang="en-US"/>
              <a:t>Provide a cost-effective way of sharing and developing best practice to support school improvement across the city.</a:t>
            </a:r>
            <a:endParaRPr lang="en-GB"/>
          </a:p>
          <a:p>
            <a:pPr lvl="0"/>
            <a:endParaRPr lang="en-US"/>
          </a:p>
          <a:p>
            <a:pPr lvl="0"/>
            <a:r>
              <a:rPr lang="en-US"/>
              <a:t>Support all schools in the continued drive to improve student outcomes. Particularly, Coventry’s priority to narrow the gap with a focus on effective strategies to improve achievement of underperforming groups</a:t>
            </a:r>
            <a:endParaRPr lang="en-GB"/>
          </a:p>
          <a:p>
            <a:pPr lvl="0"/>
            <a:endParaRPr lang="en-US">
              <a:cs typeface="Calibri"/>
            </a:endParaRPr>
          </a:p>
          <a:p>
            <a:pPr lvl="0"/>
            <a:r>
              <a:rPr lang="en-US"/>
              <a:t>Focus on high quality teaching and learning and approaches for continued and sustained improvement of teaching, learning and student achievement.</a:t>
            </a:r>
            <a:endParaRPr lang="en-GB"/>
          </a:p>
          <a:p>
            <a:pPr lvl="0"/>
            <a:r>
              <a:rPr lang="en-US"/>
              <a:t> </a:t>
            </a:r>
            <a:endParaRPr lang="en-GB"/>
          </a:p>
          <a:p>
            <a:r>
              <a:rPr lang="en-US"/>
              <a:t> We look forward to welcoming your staff and working together over the coming year.</a:t>
            </a:r>
            <a:endParaRPr lang="en-GB"/>
          </a:p>
          <a:p>
            <a:endParaRPr lang="en-US"/>
          </a:p>
          <a:p>
            <a:endParaRPr lang="en-GB"/>
          </a:p>
        </p:txBody>
      </p:sp>
      <p:sp>
        <p:nvSpPr>
          <p:cNvPr id="4" name="Slide Number Placeholder 3"/>
          <p:cNvSpPr>
            <a:spLocks noGrp="1"/>
          </p:cNvSpPr>
          <p:nvPr>
            <p:ph type="sldNum" sz="quarter" idx="5"/>
          </p:nvPr>
        </p:nvSpPr>
        <p:spPr/>
        <p:txBody>
          <a:bodyPr/>
          <a:lstStyle/>
          <a:p>
            <a:fld id="{A13D65D2-ACAA-4BBA-8DE0-3F4B83B86AA0}" type="slidenum">
              <a:rPr lang="en-GB" altLang="en-US" smtClean="0"/>
              <a:pPr/>
              <a:t>14</a:t>
            </a:fld>
            <a:endParaRPr lang="en-GB" altLang="en-US"/>
          </a:p>
        </p:txBody>
      </p:sp>
    </p:spTree>
    <p:extLst>
      <p:ext uri="{BB962C8B-B14F-4D97-AF65-F5344CB8AC3E}">
        <p14:creationId xmlns:p14="http://schemas.microsoft.com/office/powerpoint/2010/main" val="123560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Role of the Appropriate Body within NQT induction;-</a:t>
            </a:r>
          </a:p>
          <a:p>
            <a:r>
              <a:rPr lang="en-GB"/>
              <a:t> Quality  assures role the induction process</a:t>
            </a:r>
          </a:p>
          <a:p>
            <a:r>
              <a:rPr lang="en-GB"/>
              <a:t>Reviews  assessments for each induction period</a:t>
            </a:r>
          </a:p>
          <a:p>
            <a:r>
              <a:rPr lang="en-GB"/>
              <a:t>Reports outcomes to the Teacher Regulation Agency</a:t>
            </a:r>
          </a:p>
          <a:p>
            <a:r>
              <a:rPr lang="en-GB"/>
              <a:t>Named person for you to raise any concerns</a:t>
            </a:r>
          </a:p>
          <a:p>
            <a:endParaRPr lang="en-GB"/>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Role of the Appropriate Body within NQT induction;-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 Quality  assures role the induction process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Reviews  assessments for each induction period</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Reports outcomes to the Teacher Regulation Agency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Named person for you to raise any concerns</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GB" sz="2800" b="0" i="0" u="none" strike="noStrike" kern="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A13D65D2-ACAA-4BBA-8DE0-3F4B83B86AA0}" type="slidenum">
              <a:rPr lang="en-GB" altLang="en-US" smtClean="0"/>
              <a:pPr/>
              <a:t>19</a:t>
            </a:fld>
            <a:endParaRPr lang="en-GB" altLang="en-US"/>
          </a:p>
        </p:txBody>
      </p:sp>
    </p:spTree>
    <p:extLst>
      <p:ext uri="{BB962C8B-B14F-4D97-AF65-F5344CB8AC3E}">
        <p14:creationId xmlns:p14="http://schemas.microsoft.com/office/powerpoint/2010/main" val="221447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D65D2-ACAA-4BBA-8DE0-3F4B83B86AA0}" type="slidenum">
              <a:rPr lang="en-GB" altLang="en-US" smtClean="0"/>
              <a:pPr/>
              <a:t>20</a:t>
            </a:fld>
            <a:endParaRPr lang="en-GB" altLang="en-US"/>
          </a:p>
        </p:txBody>
      </p:sp>
    </p:spTree>
    <p:extLst>
      <p:ext uri="{BB962C8B-B14F-4D97-AF65-F5344CB8AC3E}">
        <p14:creationId xmlns:p14="http://schemas.microsoft.com/office/powerpoint/2010/main" val="420393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99CB788-9B27-44B5-9E59-23331FC4F33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1B60437-210C-4EC8-A089-07EBAE7FD8C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C87EF9EB-9BB4-4DD8-A258-F146147CDC70}"/>
              </a:ext>
            </a:extLst>
          </p:cNvPr>
          <p:cNvSpPr>
            <a:spLocks noGrp="1" noChangeArrowheads="1"/>
          </p:cNvSpPr>
          <p:nvPr>
            <p:ph type="sldNum" sz="quarter" idx="12"/>
          </p:nvPr>
        </p:nvSpPr>
        <p:spPr>
          <a:ln/>
        </p:spPr>
        <p:txBody>
          <a:bodyPr/>
          <a:lstStyle>
            <a:lvl1pPr>
              <a:defRPr/>
            </a:lvl1pPr>
          </a:lstStyle>
          <a:p>
            <a:fld id="{F6A3D912-7DFC-492A-A9D5-77FA2A68D8CE}" type="slidenum">
              <a:rPr lang="en-GB" altLang="en-US"/>
              <a:pPr/>
              <a:t>‹#›</a:t>
            </a:fld>
            <a:endParaRPr lang="en-GB" altLang="en-US"/>
          </a:p>
        </p:txBody>
      </p:sp>
    </p:spTree>
    <p:extLst>
      <p:ext uri="{BB962C8B-B14F-4D97-AF65-F5344CB8AC3E}">
        <p14:creationId xmlns:p14="http://schemas.microsoft.com/office/powerpoint/2010/main" val="3743792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3E89324-A951-4060-93D3-C48E25B8E266}"/>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14F41717-79CF-4AA4-8590-364AB4E5911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B898617-FD14-48B8-894E-6C06F540D400}"/>
              </a:ext>
            </a:extLst>
          </p:cNvPr>
          <p:cNvSpPr>
            <a:spLocks noGrp="1" noChangeArrowheads="1"/>
          </p:cNvSpPr>
          <p:nvPr>
            <p:ph type="sldNum" sz="quarter" idx="12"/>
          </p:nvPr>
        </p:nvSpPr>
        <p:spPr>
          <a:ln/>
        </p:spPr>
        <p:txBody>
          <a:bodyPr/>
          <a:lstStyle>
            <a:lvl1pPr>
              <a:defRPr/>
            </a:lvl1pPr>
          </a:lstStyle>
          <a:p>
            <a:fld id="{92C7E761-BBF3-42BC-BA9D-C55A63D957C9}" type="slidenum">
              <a:rPr lang="en-GB" altLang="en-US"/>
              <a:pPr/>
              <a:t>‹#›</a:t>
            </a:fld>
            <a:endParaRPr lang="en-GB" altLang="en-US"/>
          </a:p>
        </p:txBody>
      </p:sp>
    </p:spTree>
    <p:extLst>
      <p:ext uri="{BB962C8B-B14F-4D97-AF65-F5344CB8AC3E}">
        <p14:creationId xmlns:p14="http://schemas.microsoft.com/office/powerpoint/2010/main" val="417457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ACE9202-CB42-4889-A52B-515372CA487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7AA77A4-34EC-41F3-9278-3C9DD6721E9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A53C81C-DB11-4D95-99DA-4861464FB5FF}"/>
              </a:ext>
            </a:extLst>
          </p:cNvPr>
          <p:cNvSpPr>
            <a:spLocks noGrp="1" noChangeArrowheads="1"/>
          </p:cNvSpPr>
          <p:nvPr>
            <p:ph type="sldNum" sz="quarter" idx="12"/>
          </p:nvPr>
        </p:nvSpPr>
        <p:spPr>
          <a:ln/>
        </p:spPr>
        <p:txBody>
          <a:bodyPr/>
          <a:lstStyle>
            <a:lvl1pPr>
              <a:defRPr/>
            </a:lvl1pPr>
          </a:lstStyle>
          <a:p>
            <a:fld id="{25DAAE6B-FA92-432F-BDB8-8B55504C7FD8}" type="slidenum">
              <a:rPr lang="en-GB" altLang="en-US"/>
              <a:pPr/>
              <a:t>‹#›</a:t>
            </a:fld>
            <a:endParaRPr lang="en-GB" altLang="en-US"/>
          </a:p>
        </p:txBody>
      </p:sp>
    </p:spTree>
    <p:extLst>
      <p:ext uri="{BB962C8B-B14F-4D97-AF65-F5344CB8AC3E}">
        <p14:creationId xmlns:p14="http://schemas.microsoft.com/office/powerpoint/2010/main" val="402804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821E42D-5FED-4016-B682-0D6F6A7F872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5F9AD645-7531-470A-85E1-3E76644A87E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1021C92-2E1C-4ACE-92F4-EA3F7645798E}"/>
              </a:ext>
            </a:extLst>
          </p:cNvPr>
          <p:cNvSpPr>
            <a:spLocks noGrp="1" noChangeArrowheads="1"/>
          </p:cNvSpPr>
          <p:nvPr>
            <p:ph type="sldNum" sz="quarter" idx="12"/>
          </p:nvPr>
        </p:nvSpPr>
        <p:spPr>
          <a:ln/>
        </p:spPr>
        <p:txBody>
          <a:bodyPr/>
          <a:lstStyle>
            <a:lvl1pPr>
              <a:defRPr/>
            </a:lvl1pPr>
          </a:lstStyle>
          <a:p>
            <a:fld id="{20207018-B486-40AA-93BB-A13E6B0CCFCD}" type="slidenum">
              <a:rPr lang="en-GB" altLang="en-US"/>
              <a:pPr/>
              <a:t>‹#›</a:t>
            </a:fld>
            <a:endParaRPr lang="en-GB" altLang="en-US"/>
          </a:p>
        </p:txBody>
      </p:sp>
    </p:spTree>
    <p:extLst>
      <p:ext uri="{BB962C8B-B14F-4D97-AF65-F5344CB8AC3E}">
        <p14:creationId xmlns:p14="http://schemas.microsoft.com/office/powerpoint/2010/main" val="121235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9B13386-4EE2-4410-88D3-B405E53EB32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59935E4-F90F-42C4-AEDB-DA60B7AD6FC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5CFB6D72-CD78-4F8D-A009-D37FFAEBB29A}"/>
              </a:ext>
            </a:extLst>
          </p:cNvPr>
          <p:cNvSpPr>
            <a:spLocks noGrp="1" noChangeArrowheads="1"/>
          </p:cNvSpPr>
          <p:nvPr>
            <p:ph type="sldNum" sz="quarter" idx="12"/>
          </p:nvPr>
        </p:nvSpPr>
        <p:spPr>
          <a:ln/>
        </p:spPr>
        <p:txBody>
          <a:bodyPr/>
          <a:lstStyle>
            <a:lvl1pPr>
              <a:defRPr/>
            </a:lvl1pPr>
          </a:lstStyle>
          <a:p>
            <a:fld id="{17A91A16-B16C-4124-9D0F-4A669998E81E}" type="slidenum">
              <a:rPr lang="en-GB" altLang="en-US"/>
              <a:pPr/>
              <a:t>‹#›</a:t>
            </a:fld>
            <a:endParaRPr lang="en-GB" altLang="en-US"/>
          </a:p>
        </p:txBody>
      </p:sp>
    </p:spTree>
    <p:extLst>
      <p:ext uri="{BB962C8B-B14F-4D97-AF65-F5344CB8AC3E}">
        <p14:creationId xmlns:p14="http://schemas.microsoft.com/office/powerpoint/2010/main" val="3495057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3FFA511-7EA3-4FF2-9357-6BB67AE52D53}"/>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BBC48543-263D-41E0-915A-526AFB08BF2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349C73BE-E54C-4AF4-B991-3AC2057BC703}"/>
              </a:ext>
            </a:extLst>
          </p:cNvPr>
          <p:cNvSpPr>
            <a:spLocks noGrp="1" noChangeArrowheads="1"/>
          </p:cNvSpPr>
          <p:nvPr>
            <p:ph type="sldNum" sz="quarter" idx="12"/>
          </p:nvPr>
        </p:nvSpPr>
        <p:spPr>
          <a:ln/>
        </p:spPr>
        <p:txBody>
          <a:bodyPr/>
          <a:lstStyle>
            <a:lvl1pPr>
              <a:defRPr/>
            </a:lvl1pPr>
          </a:lstStyle>
          <a:p>
            <a:fld id="{3F90891D-43AA-457B-97D2-E5884EDB61E3}" type="slidenum">
              <a:rPr lang="en-GB" altLang="en-US"/>
              <a:pPr/>
              <a:t>‹#›</a:t>
            </a:fld>
            <a:endParaRPr lang="en-GB" altLang="en-US"/>
          </a:p>
        </p:txBody>
      </p:sp>
    </p:spTree>
    <p:extLst>
      <p:ext uri="{BB962C8B-B14F-4D97-AF65-F5344CB8AC3E}">
        <p14:creationId xmlns:p14="http://schemas.microsoft.com/office/powerpoint/2010/main" val="375177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8D8E1992-7F79-4721-A1B8-A0C4C395F3BD}"/>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84BF5158-38D4-43FF-9FE5-850D6003845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D1FA9F39-B33A-4EA1-A05E-D74271960124}"/>
              </a:ext>
            </a:extLst>
          </p:cNvPr>
          <p:cNvSpPr>
            <a:spLocks noGrp="1" noChangeArrowheads="1"/>
          </p:cNvSpPr>
          <p:nvPr>
            <p:ph type="sldNum" sz="quarter" idx="12"/>
          </p:nvPr>
        </p:nvSpPr>
        <p:spPr>
          <a:ln/>
        </p:spPr>
        <p:txBody>
          <a:bodyPr/>
          <a:lstStyle>
            <a:lvl1pPr>
              <a:defRPr/>
            </a:lvl1pPr>
          </a:lstStyle>
          <a:p>
            <a:fld id="{50965481-AEBF-46AB-BD96-956C33605F77}" type="slidenum">
              <a:rPr lang="en-GB" altLang="en-US"/>
              <a:pPr/>
              <a:t>‹#›</a:t>
            </a:fld>
            <a:endParaRPr lang="en-GB" altLang="en-US"/>
          </a:p>
        </p:txBody>
      </p:sp>
    </p:spTree>
    <p:extLst>
      <p:ext uri="{BB962C8B-B14F-4D97-AF65-F5344CB8AC3E}">
        <p14:creationId xmlns:p14="http://schemas.microsoft.com/office/powerpoint/2010/main" val="3586395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1F5B6466-779B-446B-AF8C-8C58ECC686F2}"/>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520FDFF5-028F-44B4-889D-B9A5E180492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2516B51E-5762-4376-A0CF-0EEB4917174A}"/>
              </a:ext>
            </a:extLst>
          </p:cNvPr>
          <p:cNvSpPr>
            <a:spLocks noGrp="1" noChangeArrowheads="1"/>
          </p:cNvSpPr>
          <p:nvPr>
            <p:ph type="sldNum" sz="quarter" idx="12"/>
          </p:nvPr>
        </p:nvSpPr>
        <p:spPr>
          <a:ln/>
        </p:spPr>
        <p:txBody>
          <a:bodyPr/>
          <a:lstStyle>
            <a:lvl1pPr>
              <a:defRPr/>
            </a:lvl1pPr>
          </a:lstStyle>
          <a:p>
            <a:fld id="{ECE7C226-8ECF-436D-9AA4-786348BC9279}" type="slidenum">
              <a:rPr lang="en-GB" altLang="en-US"/>
              <a:pPr/>
              <a:t>‹#›</a:t>
            </a:fld>
            <a:endParaRPr lang="en-GB" altLang="en-US"/>
          </a:p>
        </p:txBody>
      </p:sp>
    </p:spTree>
    <p:extLst>
      <p:ext uri="{BB962C8B-B14F-4D97-AF65-F5344CB8AC3E}">
        <p14:creationId xmlns:p14="http://schemas.microsoft.com/office/powerpoint/2010/main" val="233651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2F9854C-6444-4A74-868C-EECF8704071A}"/>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A51BC821-A1F0-434C-9B2D-2255E2E4745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5C49BD25-D810-4629-A3BD-9E85B37944DE}"/>
              </a:ext>
            </a:extLst>
          </p:cNvPr>
          <p:cNvSpPr>
            <a:spLocks noGrp="1" noChangeArrowheads="1"/>
          </p:cNvSpPr>
          <p:nvPr>
            <p:ph type="sldNum" sz="quarter" idx="12"/>
          </p:nvPr>
        </p:nvSpPr>
        <p:spPr>
          <a:ln/>
        </p:spPr>
        <p:txBody>
          <a:bodyPr/>
          <a:lstStyle>
            <a:lvl1pPr>
              <a:defRPr/>
            </a:lvl1pPr>
          </a:lstStyle>
          <a:p>
            <a:fld id="{3D3C694A-A98E-436C-94C1-1C506D676326}" type="slidenum">
              <a:rPr lang="en-GB" altLang="en-US"/>
              <a:pPr/>
              <a:t>‹#›</a:t>
            </a:fld>
            <a:endParaRPr lang="en-GB" altLang="en-US"/>
          </a:p>
        </p:txBody>
      </p:sp>
    </p:spTree>
    <p:extLst>
      <p:ext uri="{BB962C8B-B14F-4D97-AF65-F5344CB8AC3E}">
        <p14:creationId xmlns:p14="http://schemas.microsoft.com/office/powerpoint/2010/main" val="3372814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8090548-4AE9-4C52-A69A-D8476F8069D2}"/>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1B6029E0-BE9D-46D7-A42F-BE6A7B20FDE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7012ADF-A726-4EEE-A7A5-6CAF3A61B958}"/>
              </a:ext>
            </a:extLst>
          </p:cNvPr>
          <p:cNvSpPr>
            <a:spLocks noGrp="1" noChangeArrowheads="1"/>
          </p:cNvSpPr>
          <p:nvPr>
            <p:ph type="sldNum" sz="quarter" idx="12"/>
          </p:nvPr>
        </p:nvSpPr>
        <p:spPr>
          <a:ln/>
        </p:spPr>
        <p:txBody>
          <a:bodyPr/>
          <a:lstStyle>
            <a:lvl1pPr>
              <a:defRPr/>
            </a:lvl1pPr>
          </a:lstStyle>
          <a:p>
            <a:fld id="{43081F29-7E54-4795-9590-F07530CC3D5A}" type="slidenum">
              <a:rPr lang="en-GB" altLang="en-US"/>
              <a:pPr/>
              <a:t>‹#›</a:t>
            </a:fld>
            <a:endParaRPr lang="en-GB" altLang="en-US"/>
          </a:p>
        </p:txBody>
      </p:sp>
    </p:spTree>
    <p:extLst>
      <p:ext uri="{BB962C8B-B14F-4D97-AF65-F5344CB8AC3E}">
        <p14:creationId xmlns:p14="http://schemas.microsoft.com/office/powerpoint/2010/main" val="182105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9F6C5BD-1219-4DAF-8760-194C7B3E3183}"/>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30D23CCC-682E-46B5-98A4-DAA3D47305F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B57DD9A9-AEF2-4FAD-ACC0-5EF8D8362408}"/>
              </a:ext>
            </a:extLst>
          </p:cNvPr>
          <p:cNvSpPr>
            <a:spLocks noGrp="1" noChangeArrowheads="1"/>
          </p:cNvSpPr>
          <p:nvPr>
            <p:ph type="sldNum" sz="quarter" idx="12"/>
          </p:nvPr>
        </p:nvSpPr>
        <p:spPr>
          <a:ln/>
        </p:spPr>
        <p:txBody>
          <a:bodyPr/>
          <a:lstStyle>
            <a:lvl1pPr>
              <a:defRPr/>
            </a:lvl1pPr>
          </a:lstStyle>
          <a:p>
            <a:fld id="{81B43718-9B62-4BCF-9F6F-8A62218EB91F}" type="slidenum">
              <a:rPr lang="en-GB" altLang="en-US"/>
              <a:pPr/>
              <a:t>‹#›</a:t>
            </a:fld>
            <a:endParaRPr lang="en-GB" altLang="en-US"/>
          </a:p>
        </p:txBody>
      </p:sp>
    </p:spTree>
    <p:extLst>
      <p:ext uri="{BB962C8B-B14F-4D97-AF65-F5344CB8AC3E}">
        <p14:creationId xmlns:p14="http://schemas.microsoft.com/office/powerpoint/2010/main" val="311211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D260F37-BF8F-478D-BAE5-BA8C83E0CA2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82A7A65-B56B-4057-B856-64824DC9323A}"/>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E2EB58AA-2E06-4869-9829-8079EC9E5B76}"/>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GB"/>
          </a:p>
        </p:txBody>
      </p:sp>
      <p:sp>
        <p:nvSpPr>
          <p:cNvPr id="1029" name="Rectangle 5">
            <a:extLst>
              <a:ext uri="{FF2B5EF4-FFF2-40B4-BE49-F238E27FC236}">
                <a16:creationId xmlns:a16="http://schemas.microsoft.com/office/drawing/2014/main" id="{74E4F4D4-2BD6-452E-A37E-F2519C3A61A3}"/>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New Roman" charset="0"/>
              </a:defRPr>
            </a:lvl1pPr>
          </a:lstStyle>
          <a:p>
            <a:pPr>
              <a:defRPr/>
            </a:pPr>
            <a:endParaRPr lang="en-GB"/>
          </a:p>
        </p:txBody>
      </p:sp>
      <p:sp>
        <p:nvSpPr>
          <p:cNvPr id="1030" name="Rectangle 6">
            <a:extLst>
              <a:ext uri="{FF2B5EF4-FFF2-40B4-BE49-F238E27FC236}">
                <a16:creationId xmlns:a16="http://schemas.microsoft.com/office/drawing/2014/main" id="{AA4DDDC0-DA1E-42D0-AA1E-65DED22C6A0F}"/>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24203C1B-8F99-4C1B-9E68-F18863CC2DDF}" type="slidenum">
              <a:rPr lang="en-GB" altLang="en-US"/>
              <a:pPr/>
              <a:t>‹#›</a:t>
            </a:fld>
            <a:endParaRPr lang="en-GB" altLang="en-US"/>
          </a:p>
        </p:txBody>
      </p:sp>
      <p:pic>
        <p:nvPicPr>
          <p:cNvPr id="1031" name="Picture 7" descr="A4 landscape swoosh">
            <a:extLst>
              <a:ext uri="{FF2B5EF4-FFF2-40B4-BE49-F238E27FC236}">
                <a16:creationId xmlns:a16="http://schemas.microsoft.com/office/drawing/2014/main" id="{2AA03411-857E-42D2-9E0D-DD88940090B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033963"/>
            <a:ext cx="91440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christopher.denson@neu.org.uk" TargetMode="External"/><Relationship Id="rId2" Type="http://schemas.openxmlformats.org/officeDocument/2006/relationships/hyperlink" Target="mailto:Nicky.Downes@neu.org.uk"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mailto:nasuwtcoventry@hotmail.co.u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F1E0-005D-44CB-A97C-AB1583CA0C58}"/>
              </a:ext>
            </a:extLst>
          </p:cNvPr>
          <p:cNvSpPr txBox="1">
            <a:spLocks noGrp="1"/>
          </p:cNvSpPr>
          <p:nvPr>
            <p:ph type="ctrTitle"/>
          </p:nvPr>
        </p:nvSpPr>
        <p:spPr>
          <a:xfrm>
            <a:off x="1898275" y="2486025"/>
            <a:ext cx="5315059" cy="2390494"/>
          </a:xfrm>
        </p:spPr>
        <p:txBody>
          <a:bodyPr/>
          <a:lstStyle/>
          <a:p>
            <a:pPr>
              <a:spcBef>
                <a:spcPts val="0"/>
              </a:spcBef>
            </a:pPr>
            <a:r>
              <a:rPr lang="en-GB" b="1">
                <a:solidFill>
                  <a:srgbClr val="4F81BD"/>
                </a:solidFill>
                <a:latin typeface="Arial"/>
                <a:cs typeface="Arial"/>
              </a:rPr>
              <a:t>NQT </a:t>
            </a:r>
            <a:br>
              <a:rPr lang="en-GB" b="1">
                <a:latin typeface="Arial" pitchFamily="34"/>
                <a:cs typeface="Arial" pitchFamily="34"/>
              </a:rPr>
            </a:br>
            <a:r>
              <a:rPr lang="en-GB" b="1">
                <a:solidFill>
                  <a:srgbClr val="4F81BD"/>
                </a:solidFill>
                <a:latin typeface="Arial"/>
                <a:cs typeface="Arial"/>
              </a:rPr>
              <a:t>welcome event</a:t>
            </a:r>
            <a:br>
              <a:rPr lang="en-GB">
                <a:solidFill>
                  <a:srgbClr val="4F81BD"/>
                </a:solidFill>
                <a:latin typeface="Arial"/>
                <a:cs typeface="Arial"/>
              </a:rPr>
            </a:br>
            <a:br>
              <a:rPr lang="en-GB" sz="800">
                <a:solidFill>
                  <a:srgbClr val="4F81BD"/>
                </a:solidFill>
                <a:latin typeface="Arial"/>
                <a:cs typeface="Arial"/>
              </a:rPr>
            </a:br>
            <a:r>
              <a:rPr lang="en-GB" sz="3200">
                <a:solidFill>
                  <a:srgbClr val="4F81BD"/>
                </a:solidFill>
                <a:latin typeface="Arial"/>
                <a:cs typeface="Arial"/>
              </a:rPr>
              <a:t>22</a:t>
            </a:r>
            <a:r>
              <a:rPr lang="en-GB" sz="3200" baseline="30000">
                <a:solidFill>
                  <a:srgbClr val="4F81BD"/>
                </a:solidFill>
                <a:latin typeface="Arial"/>
                <a:cs typeface="Arial"/>
              </a:rPr>
              <a:t>nd</a:t>
            </a:r>
            <a:r>
              <a:rPr lang="en-GB" sz="3200">
                <a:solidFill>
                  <a:srgbClr val="4F81BD"/>
                </a:solidFill>
                <a:latin typeface="Arial"/>
                <a:cs typeface="Arial"/>
              </a:rPr>
              <a:t> September 2020</a:t>
            </a:r>
            <a:endParaRPr lang="en-GB">
              <a:latin typeface="Arial" pitchFamily="34"/>
              <a:cs typeface="Arial" pitchFamily="34"/>
            </a:endParaRPr>
          </a:p>
        </p:txBody>
      </p:sp>
      <p:pic>
        <p:nvPicPr>
          <p:cNvPr id="4" name="Picture 2">
            <a:extLst>
              <a:ext uri="{FF2B5EF4-FFF2-40B4-BE49-F238E27FC236}">
                <a16:creationId xmlns:a16="http://schemas.microsoft.com/office/drawing/2014/main" id="{78A130B7-3697-4BFB-A234-7D73B91E67FB}"/>
              </a:ext>
            </a:extLst>
          </p:cNvPr>
          <p:cNvPicPr>
            <a:picLocks noChangeAspect="1"/>
          </p:cNvPicPr>
          <p:nvPr/>
        </p:nvPicPr>
        <p:blipFill>
          <a:blip r:embed="rId3"/>
          <a:srcRect/>
          <a:stretch>
            <a:fillRect/>
          </a:stretch>
        </p:blipFill>
        <p:spPr>
          <a:xfrm>
            <a:off x="0" y="0"/>
            <a:ext cx="2438403" cy="2377558"/>
          </a:xfrm>
          <a:prstGeom prst="rect">
            <a:avLst/>
          </a:prstGeom>
          <a:noFill/>
          <a:ln cap="flat">
            <a:noFill/>
          </a:ln>
        </p:spPr>
      </p:pic>
      <p:pic>
        <p:nvPicPr>
          <p:cNvPr id="5" name="Picture 4">
            <a:extLst>
              <a:ext uri="{FF2B5EF4-FFF2-40B4-BE49-F238E27FC236}">
                <a16:creationId xmlns:a16="http://schemas.microsoft.com/office/drawing/2014/main" id="{2C86EB13-24EA-46B5-AA31-F8E44F083C1B}"/>
              </a:ext>
            </a:extLst>
          </p:cNvPr>
          <p:cNvPicPr>
            <a:picLocks noChangeAspect="1"/>
          </p:cNvPicPr>
          <p:nvPr/>
        </p:nvPicPr>
        <p:blipFill>
          <a:blip r:embed="rId4"/>
          <a:srcRect/>
          <a:stretch>
            <a:fillRect/>
          </a:stretch>
        </p:blipFill>
        <p:spPr>
          <a:xfrm>
            <a:off x="5447071" y="0"/>
            <a:ext cx="1821639" cy="2377557"/>
          </a:xfrm>
          <a:prstGeom prst="rect">
            <a:avLst/>
          </a:prstGeom>
          <a:noFill/>
          <a:ln cap="flat">
            <a:noFill/>
          </a:ln>
        </p:spPr>
      </p:pic>
      <p:pic>
        <p:nvPicPr>
          <p:cNvPr id="7" name="Picture 6">
            <a:extLst>
              <a:ext uri="{FF2B5EF4-FFF2-40B4-BE49-F238E27FC236}">
                <a16:creationId xmlns:a16="http://schemas.microsoft.com/office/drawing/2014/main" id="{F03ADB50-BBD0-42B7-B436-62942CA6B713}"/>
              </a:ext>
            </a:extLst>
          </p:cNvPr>
          <p:cNvPicPr>
            <a:picLocks noChangeAspect="1"/>
          </p:cNvPicPr>
          <p:nvPr/>
        </p:nvPicPr>
        <p:blipFill>
          <a:blip r:embed="rId5"/>
          <a:srcRect/>
          <a:stretch>
            <a:fillRect/>
          </a:stretch>
        </p:blipFill>
        <p:spPr>
          <a:xfrm>
            <a:off x="1602625" y="4972740"/>
            <a:ext cx="3336548" cy="1911386"/>
          </a:xfrm>
          <a:prstGeom prst="rect">
            <a:avLst/>
          </a:prstGeom>
          <a:noFill/>
          <a:ln cap="flat">
            <a:noFill/>
          </a:ln>
        </p:spPr>
      </p:pic>
      <p:pic>
        <p:nvPicPr>
          <p:cNvPr id="8" name="Picture 7">
            <a:extLst>
              <a:ext uri="{FF2B5EF4-FFF2-40B4-BE49-F238E27FC236}">
                <a16:creationId xmlns:a16="http://schemas.microsoft.com/office/drawing/2014/main" id="{57E1E2BB-5050-4C1E-98D8-5C10D559A3C6}"/>
              </a:ext>
            </a:extLst>
          </p:cNvPr>
          <p:cNvPicPr>
            <a:picLocks noChangeAspect="1"/>
          </p:cNvPicPr>
          <p:nvPr/>
        </p:nvPicPr>
        <p:blipFill>
          <a:blip r:embed="rId6"/>
          <a:srcRect/>
          <a:stretch>
            <a:fillRect/>
          </a:stretch>
        </p:blipFill>
        <p:spPr>
          <a:xfrm>
            <a:off x="4753435" y="5015659"/>
            <a:ext cx="2486025" cy="1868466"/>
          </a:xfrm>
          <a:prstGeom prst="rect">
            <a:avLst/>
          </a:prstGeom>
          <a:noFill/>
          <a:ln cap="flat">
            <a:noFill/>
          </a:ln>
        </p:spPr>
      </p:pic>
      <p:pic>
        <p:nvPicPr>
          <p:cNvPr id="9" name="Picture 8">
            <a:extLst>
              <a:ext uri="{FF2B5EF4-FFF2-40B4-BE49-F238E27FC236}">
                <a16:creationId xmlns:a16="http://schemas.microsoft.com/office/drawing/2014/main" id="{4B914E5B-82F9-4F31-9F3A-95602ACB6792}"/>
              </a:ext>
            </a:extLst>
          </p:cNvPr>
          <p:cNvPicPr>
            <a:picLocks noChangeAspect="1"/>
          </p:cNvPicPr>
          <p:nvPr/>
        </p:nvPicPr>
        <p:blipFill>
          <a:blip r:embed="rId7"/>
          <a:srcRect/>
          <a:stretch>
            <a:fillRect/>
          </a:stretch>
        </p:blipFill>
        <p:spPr>
          <a:xfrm>
            <a:off x="2438403" y="0"/>
            <a:ext cx="3089035" cy="2377558"/>
          </a:xfrm>
          <a:prstGeom prst="rect">
            <a:avLst/>
          </a:prstGeom>
          <a:noFill/>
          <a:ln cap="flat">
            <a:noFill/>
          </a:ln>
        </p:spPr>
      </p:pic>
      <p:pic>
        <p:nvPicPr>
          <p:cNvPr id="10" name="Picture 9">
            <a:extLst>
              <a:ext uri="{FF2B5EF4-FFF2-40B4-BE49-F238E27FC236}">
                <a16:creationId xmlns:a16="http://schemas.microsoft.com/office/drawing/2014/main" id="{D6AD6EAB-EC9A-478E-A0C6-AE677B3D7B94}"/>
              </a:ext>
            </a:extLst>
          </p:cNvPr>
          <p:cNvPicPr>
            <a:picLocks noChangeAspect="1"/>
          </p:cNvPicPr>
          <p:nvPr/>
        </p:nvPicPr>
        <p:blipFill>
          <a:blip r:embed="rId8"/>
          <a:srcRect/>
          <a:stretch>
            <a:fillRect/>
          </a:stretch>
        </p:blipFill>
        <p:spPr>
          <a:xfrm>
            <a:off x="7213334" y="4904893"/>
            <a:ext cx="1946036" cy="1992295"/>
          </a:xfrm>
          <a:prstGeom prst="rect">
            <a:avLst/>
          </a:prstGeom>
          <a:noFill/>
          <a:ln cap="flat">
            <a:noFill/>
          </a:ln>
        </p:spPr>
      </p:pic>
      <p:pic>
        <p:nvPicPr>
          <p:cNvPr id="11" name="Picture 10">
            <a:extLst>
              <a:ext uri="{FF2B5EF4-FFF2-40B4-BE49-F238E27FC236}">
                <a16:creationId xmlns:a16="http://schemas.microsoft.com/office/drawing/2014/main" id="{349E46C2-1218-4D0B-9630-FC9624173DC2}"/>
              </a:ext>
            </a:extLst>
          </p:cNvPr>
          <p:cNvPicPr>
            <a:picLocks noChangeAspect="1"/>
          </p:cNvPicPr>
          <p:nvPr/>
        </p:nvPicPr>
        <p:blipFill>
          <a:blip r:embed="rId9"/>
          <a:srcRect/>
          <a:stretch>
            <a:fillRect/>
          </a:stretch>
        </p:blipFill>
        <p:spPr>
          <a:xfrm>
            <a:off x="0" y="2377556"/>
            <a:ext cx="1895795" cy="2638943"/>
          </a:xfrm>
          <a:prstGeom prst="rect">
            <a:avLst/>
          </a:prstGeom>
          <a:noFill/>
          <a:ln cap="flat">
            <a:noFill/>
          </a:ln>
        </p:spPr>
      </p:pic>
      <p:pic>
        <p:nvPicPr>
          <p:cNvPr id="12" name="Picture 11">
            <a:extLst>
              <a:ext uri="{FF2B5EF4-FFF2-40B4-BE49-F238E27FC236}">
                <a16:creationId xmlns:a16="http://schemas.microsoft.com/office/drawing/2014/main" id="{D30B4503-5DDF-4CBB-B339-0605ABB701DC}"/>
              </a:ext>
            </a:extLst>
          </p:cNvPr>
          <p:cNvPicPr>
            <a:picLocks noChangeAspect="1"/>
          </p:cNvPicPr>
          <p:nvPr/>
        </p:nvPicPr>
        <p:blipFill>
          <a:blip r:embed="rId10"/>
          <a:srcRect/>
          <a:stretch>
            <a:fillRect/>
          </a:stretch>
        </p:blipFill>
        <p:spPr>
          <a:xfrm>
            <a:off x="7268711" y="3332212"/>
            <a:ext cx="1875288" cy="1585744"/>
          </a:xfrm>
          <a:prstGeom prst="rect">
            <a:avLst/>
          </a:prstGeom>
          <a:noFill/>
          <a:ln cap="flat">
            <a:noFill/>
          </a:ln>
        </p:spPr>
      </p:pic>
      <p:pic>
        <p:nvPicPr>
          <p:cNvPr id="13" name="Picture 12">
            <a:extLst>
              <a:ext uri="{FF2B5EF4-FFF2-40B4-BE49-F238E27FC236}">
                <a16:creationId xmlns:a16="http://schemas.microsoft.com/office/drawing/2014/main" id="{5FA9D184-630B-49C8-BEC6-A0285954AE50}"/>
              </a:ext>
            </a:extLst>
          </p:cNvPr>
          <p:cNvPicPr>
            <a:picLocks noChangeAspect="1"/>
          </p:cNvPicPr>
          <p:nvPr/>
        </p:nvPicPr>
        <p:blipFill>
          <a:blip r:embed="rId11"/>
          <a:srcRect/>
          <a:stretch>
            <a:fillRect/>
          </a:stretch>
        </p:blipFill>
        <p:spPr>
          <a:xfrm>
            <a:off x="7252523" y="2086886"/>
            <a:ext cx="1891591" cy="1206203"/>
          </a:xfrm>
          <a:prstGeom prst="rect">
            <a:avLst/>
          </a:prstGeom>
          <a:noFill/>
          <a:ln cap="flat">
            <a:noFill/>
          </a:ln>
        </p:spPr>
      </p:pic>
      <p:pic>
        <p:nvPicPr>
          <p:cNvPr id="14" name="Picture 13">
            <a:extLst>
              <a:ext uri="{FF2B5EF4-FFF2-40B4-BE49-F238E27FC236}">
                <a16:creationId xmlns:a16="http://schemas.microsoft.com/office/drawing/2014/main" id="{4765CDC9-EA42-40ED-A3E3-D1A1130567CF}"/>
              </a:ext>
            </a:extLst>
          </p:cNvPr>
          <p:cNvPicPr>
            <a:picLocks noChangeAspect="1"/>
          </p:cNvPicPr>
          <p:nvPr/>
        </p:nvPicPr>
        <p:blipFill>
          <a:blip r:embed="rId12"/>
          <a:srcRect/>
          <a:stretch>
            <a:fillRect/>
          </a:stretch>
        </p:blipFill>
        <p:spPr>
          <a:xfrm>
            <a:off x="7239460" y="0"/>
            <a:ext cx="1904539" cy="2123768"/>
          </a:xfrm>
          <a:prstGeom prst="rect">
            <a:avLst/>
          </a:prstGeom>
          <a:noFill/>
          <a:ln cap="flat">
            <a:noFill/>
          </a:ln>
        </p:spPr>
      </p:pic>
      <p:pic>
        <p:nvPicPr>
          <p:cNvPr id="6" name="Picture 5">
            <a:extLst>
              <a:ext uri="{FF2B5EF4-FFF2-40B4-BE49-F238E27FC236}">
                <a16:creationId xmlns:a16="http://schemas.microsoft.com/office/drawing/2014/main" id="{0E2D5077-1F05-4CB9-A5AF-CADC03B4B404}"/>
              </a:ext>
            </a:extLst>
          </p:cNvPr>
          <p:cNvPicPr>
            <a:picLocks noChangeAspect="1"/>
          </p:cNvPicPr>
          <p:nvPr/>
        </p:nvPicPr>
        <p:blipFill>
          <a:blip r:embed="rId13"/>
          <a:srcRect/>
          <a:stretch>
            <a:fillRect/>
          </a:stretch>
        </p:blipFill>
        <p:spPr>
          <a:xfrm>
            <a:off x="-12595" y="4972739"/>
            <a:ext cx="2925612" cy="1924451"/>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89" y="317500"/>
            <a:ext cx="8730212" cy="1016000"/>
          </a:xfrm>
        </p:spPr>
        <p:txBody>
          <a:bodyPr>
            <a:normAutofit/>
          </a:bodyPr>
          <a:lstStyle/>
          <a:p>
            <a:endParaRPr lang="en-GB" sz="3200"/>
          </a:p>
        </p:txBody>
      </p:sp>
      <p:pic>
        <p:nvPicPr>
          <p:cNvPr id="3" name="Picture 2">
            <a:extLst>
              <a:ext uri="{FF2B5EF4-FFF2-40B4-BE49-F238E27FC236}">
                <a16:creationId xmlns:a16="http://schemas.microsoft.com/office/drawing/2014/main" id="{F1F3A289-B0ED-4D76-BAA8-B49AE3ECC662}"/>
              </a:ext>
            </a:extLst>
          </p:cNvPr>
          <p:cNvPicPr>
            <a:picLocks noChangeAspect="1"/>
          </p:cNvPicPr>
          <p:nvPr/>
        </p:nvPicPr>
        <p:blipFill rotWithShape="1">
          <a:blip r:embed="rId3"/>
          <a:srcRect t="20193" b="14166"/>
          <a:stretch/>
        </p:blipFill>
        <p:spPr>
          <a:xfrm>
            <a:off x="253999" y="317500"/>
            <a:ext cx="8636002" cy="1032387"/>
          </a:xfrm>
          <a:prstGeom prst="rect">
            <a:avLst/>
          </a:prstGeom>
          <a:noFill/>
          <a:ln cap="flat">
            <a:noFill/>
          </a:ln>
        </p:spPr>
      </p:pic>
      <p:sp>
        <p:nvSpPr>
          <p:cNvPr id="4" name="Content Placeholder 2">
            <a:extLst>
              <a:ext uri="{FF2B5EF4-FFF2-40B4-BE49-F238E27FC236}">
                <a16:creationId xmlns:a16="http://schemas.microsoft.com/office/drawing/2014/main" id="{65196ED1-A66F-4954-B9FA-79A4B687ECDD}"/>
              </a:ext>
            </a:extLst>
          </p:cNvPr>
          <p:cNvSpPr txBox="1">
            <a:spLocks noGrp="1"/>
          </p:cNvSpPr>
          <p:nvPr>
            <p:ph idx="1"/>
          </p:nvPr>
        </p:nvSpPr>
        <p:spPr>
          <a:xfrm>
            <a:off x="609599" y="1437464"/>
            <a:ext cx="8070937" cy="3182246"/>
          </a:xfrm>
          <a:blipFill>
            <a:blip r:embed="rId4"/>
            <a:tile/>
          </a:blipFill>
        </p:spPr>
        <p:txBody>
          <a:bodyPr/>
          <a:lstStyle/>
          <a:p>
            <a:pPr marL="0" lvl="0" indent="0">
              <a:buNone/>
            </a:pPr>
            <a:r>
              <a:rPr lang="en-GB" sz="2600" i="1">
                <a:solidFill>
                  <a:srgbClr val="0070C0"/>
                </a:solidFill>
                <a:latin typeface="Arial" pitchFamily="34"/>
                <a:cs typeface="Arial" pitchFamily="34"/>
              </a:rPr>
              <a:t>What the school expects</a:t>
            </a:r>
            <a:r>
              <a:rPr lang="en-GB" sz="2600">
                <a:latin typeface="Arial" pitchFamily="34"/>
                <a:cs typeface="Arial" pitchFamily="34"/>
              </a:rPr>
              <a:t>; </a:t>
            </a:r>
            <a:r>
              <a:rPr lang="en-GB" sz="2600">
                <a:solidFill>
                  <a:srgbClr val="FF0000"/>
                </a:solidFill>
                <a:latin typeface="Arial" pitchFamily="34"/>
                <a:cs typeface="Arial" pitchFamily="34"/>
              </a:rPr>
              <a:t>that you enjoy  your first year of teaching!!</a:t>
            </a:r>
          </a:p>
          <a:p>
            <a:pPr>
              <a:spcBef>
                <a:spcPts val="1200"/>
              </a:spcBef>
            </a:pPr>
            <a:r>
              <a:rPr lang="en-GB" sz="2000">
                <a:solidFill>
                  <a:srgbClr val="0070C0"/>
                </a:solidFill>
                <a:latin typeface="Arial" pitchFamily="34"/>
                <a:cs typeface="Arial" pitchFamily="34"/>
              </a:rPr>
              <a:t>You  become an effective teacher and that work is planned and marked </a:t>
            </a:r>
          </a:p>
          <a:p>
            <a:pPr lvl="0">
              <a:spcBef>
                <a:spcPts val="1200"/>
              </a:spcBef>
            </a:pPr>
            <a:r>
              <a:rPr lang="en-GB" sz="2000">
                <a:solidFill>
                  <a:srgbClr val="0070C0"/>
                </a:solidFill>
                <a:latin typeface="Arial" pitchFamily="34"/>
                <a:cs typeface="Arial" pitchFamily="34"/>
              </a:rPr>
              <a:t>You  implement school policies and practices and maintain positive standards of behaviour</a:t>
            </a:r>
          </a:p>
          <a:p>
            <a:pPr lvl="0">
              <a:spcBef>
                <a:spcPts val="1200"/>
              </a:spcBef>
            </a:pPr>
            <a:r>
              <a:rPr lang="en-GB" sz="2000">
                <a:solidFill>
                  <a:srgbClr val="0070C0"/>
                </a:solidFill>
                <a:latin typeface="Arial" pitchFamily="34"/>
                <a:cs typeface="Arial" pitchFamily="34"/>
              </a:rPr>
              <a:t>You increasingly contribute to school life and have high standards of conduct and punctuality</a:t>
            </a:r>
          </a:p>
          <a:p>
            <a:pPr marL="0" lvl="0" indent="0">
              <a:buNone/>
            </a:pPr>
            <a:endParaRPr lang="en-GB" sz="2000">
              <a:solidFill>
                <a:srgbClr val="0070C0"/>
              </a:solidFill>
            </a:endParaRP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5670" y="4619709"/>
            <a:ext cx="3538330" cy="223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72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482" y="184759"/>
            <a:ext cx="7772400" cy="1143000"/>
          </a:xfrm>
        </p:spPr>
        <p:txBody>
          <a:bodyPr/>
          <a:lstStyle/>
          <a:p>
            <a:endParaRPr lang="en-US"/>
          </a:p>
        </p:txBody>
      </p:sp>
      <p:sp>
        <p:nvSpPr>
          <p:cNvPr id="3" name="Content Placeholder 2"/>
          <p:cNvSpPr>
            <a:spLocks noGrp="1"/>
          </p:cNvSpPr>
          <p:nvPr>
            <p:ph idx="1"/>
          </p:nvPr>
        </p:nvSpPr>
        <p:spPr>
          <a:xfrm>
            <a:off x="159529" y="1326953"/>
            <a:ext cx="8882451" cy="4680559"/>
          </a:xfrm>
        </p:spPr>
        <p:txBody>
          <a:bodyPr/>
          <a:lstStyle/>
          <a:p>
            <a:pPr marL="0" indent="0">
              <a:buNone/>
            </a:pPr>
            <a:r>
              <a:rPr lang="en-GB" sz="2200" dirty="0">
                <a:solidFill>
                  <a:srgbClr val="0070C0"/>
                </a:solidFill>
                <a:latin typeface="Arial"/>
                <a:cs typeface="Arial"/>
              </a:rPr>
              <a:t>NQT assessment reports  must provide a clear a judgment of NQTs progress against the standard by;-</a:t>
            </a:r>
          </a:p>
          <a:p>
            <a:r>
              <a:rPr lang="en-GB" sz="2200" dirty="0">
                <a:solidFill>
                  <a:srgbClr val="0070C0"/>
                </a:solidFill>
                <a:latin typeface="Arial"/>
                <a:cs typeface="Arial"/>
              </a:rPr>
              <a:t>Providing information on an NQT’s strengths and areas of development or where improvements are required  against specific standards.</a:t>
            </a:r>
          </a:p>
          <a:p>
            <a:r>
              <a:rPr lang="en-GB" sz="2200" dirty="0">
                <a:solidFill>
                  <a:srgbClr val="0070C0"/>
                </a:solidFill>
                <a:latin typeface="Arial"/>
                <a:cs typeface="Arial"/>
              </a:rPr>
              <a:t>First and second  reports  </a:t>
            </a:r>
            <a:r>
              <a:rPr lang="en-GB" sz="2200" b="1" u="sng" dirty="0">
                <a:solidFill>
                  <a:srgbClr val="0070C0"/>
                </a:solidFill>
                <a:latin typeface="Arial"/>
                <a:cs typeface="Arial"/>
              </a:rPr>
              <a:t>show an assessment of an NQT’s performance at the end of  these induction periods</a:t>
            </a:r>
            <a:r>
              <a:rPr lang="en-GB" sz="2200" dirty="0">
                <a:solidFill>
                  <a:srgbClr val="0070C0"/>
                </a:solidFill>
                <a:latin typeface="Arial"/>
                <a:cs typeface="Arial"/>
              </a:rPr>
              <a:t> and  make a recommendation about NQT’s rate of progress towards the final induction period. </a:t>
            </a:r>
            <a:endParaRPr lang="en-GB" sz="2200" dirty="0">
              <a:solidFill>
                <a:srgbClr val="0070C0"/>
              </a:solidFill>
              <a:latin typeface="Arial" panose="020B0604020202020204" pitchFamily="34" charset="0"/>
              <a:cs typeface="Arial" panose="020B0604020202020204" pitchFamily="34" charset="0"/>
            </a:endParaRPr>
          </a:p>
          <a:p>
            <a:r>
              <a:rPr lang="en-GB" sz="2200" dirty="0">
                <a:solidFill>
                  <a:srgbClr val="0070C0"/>
                </a:solidFill>
                <a:latin typeface="Arial"/>
                <a:cs typeface="Arial"/>
              </a:rPr>
              <a:t>Final assessment recommends that whether (or not) the NQT’s performance against the standards </a:t>
            </a:r>
            <a:r>
              <a:rPr lang="en-GB" sz="2200" b="1" u="sng" dirty="0">
                <a:solidFill>
                  <a:srgbClr val="0070C0"/>
                </a:solidFill>
                <a:latin typeface="Arial"/>
                <a:cs typeface="Arial"/>
              </a:rPr>
              <a:t>is satisfactory, unsatisfactory or whether  an extension should be granted </a:t>
            </a:r>
            <a:endParaRPr lang="en-GB" sz="2200" b="1" u="sng" dirty="0">
              <a:solidFill>
                <a:srgbClr val="0070C0"/>
              </a:solidFill>
              <a:latin typeface="Arial" panose="020B0604020202020204" pitchFamily="34" charset="0"/>
              <a:cs typeface="Arial" panose="020B0604020202020204" pitchFamily="34" charset="0"/>
            </a:endParaRPr>
          </a:p>
          <a:p>
            <a:endParaRPr lang="en-US" b="1" u="sng"/>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
            <a:ext cx="8566150" cy="1327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848" y="2237903"/>
            <a:ext cx="888067" cy="93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000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142"/>
            <a:ext cx="7772400" cy="732515"/>
          </a:xfrm>
        </p:spPr>
        <p:txBody>
          <a:bodyPr/>
          <a:lstStyle/>
          <a:p>
            <a:r>
              <a:rPr lang="en-GB" altLang="en-US">
                <a:solidFill>
                  <a:srgbClr val="0070C0"/>
                </a:solidFill>
                <a:latin typeface="Arial"/>
                <a:cs typeface="Arial"/>
              </a:rPr>
              <a:t>Registering</a:t>
            </a:r>
            <a:endParaRPr lang="en-US">
              <a:solidFill>
                <a:srgbClr val="0070C0"/>
              </a:solidFill>
            </a:endParaRPr>
          </a:p>
        </p:txBody>
      </p:sp>
      <p:pic>
        <p:nvPicPr>
          <p:cNvPr id="5" name="Picture 2">
            <a:extLst>
              <a:ext uri="{FF2B5EF4-FFF2-40B4-BE49-F238E27FC236}">
                <a16:creationId xmlns:a16="http://schemas.microsoft.com/office/drawing/2014/main" id="{C47B931B-AA51-4885-85B1-81734A7DC8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0" t="16852" r="10030" b="13498"/>
          <a:stretch/>
        </p:blipFill>
        <p:spPr bwMode="auto">
          <a:xfrm>
            <a:off x="685800" y="999424"/>
            <a:ext cx="5212895" cy="36520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DB7BC319-2E97-47B1-81BF-697D1A738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25" t="15411" r="14823" b="16491"/>
          <a:stretch/>
        </p:blipFill>
        <p:spPr bwMode="auto">
          <a:xfrm>
            <a:off x="5536096" y="2865360"/>
            <a:ext cx="3137683" cy="3137683"/>
          </a:xfrm>
          <a:prstGeom prst="rect">
            <a:avLst/>
          </a:prstGeom>
          <a:ln>
            <a:noFill/>
          </a:ln>
          <a:effectLst>
            <a:outerShdw blurRad="292100" dist="139700" dir="2700000" algn="tl" rotWithShape="0">
              <a:srgbClr val="333333">
                <a:alpha val="65000"/>
              </a:srgbClr>
            </a:outerShdw>
          </a:effectLst>
        </p:spPr>
      </p:pic>
      <p:pic>
        <p:nvPicPr>
          <p:cNvPr id="8" name="Content Placeholder 3">
            <a:extLst>
              <a:ext uri="{FF2B5EF4-FFF2-40B4-BE49-F238E27FC236}">
                <a16:creationId xmlns:a16="http://schemas.microsoft.com/office/drawing/2014/main" id="{CEAC4308-A445-43C0-A121-7D287DDA6EBA}"/>
              </a:ext>
            </a:extLst>
          </p:cNvPr>
          <p:cNvPicPr>
            <a:picLocks noGrp="1" noChangeAspect="1"/>
          </p:cNvPicPr>
          <p:nvPr>
            <p:ph idx="1"/>
          </p:nvPr>
        </p:nvPicPr>
        <p:blipFill rotWithShape="1">
          <a:blip r:embed="rId4"/>
          <a:srcRect l="2996" r="912" b="2213"/>
          <a:stretch/>
        </p:blipFill>
        <p:spPr>
          <a:xfrm>
            <a:off x="1935556" y="4285114"/>
            <a:ext cx="2713382" cy="1351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521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89" t="3393" r="7210" b="8260"/>
          <a:stretch/>
        </p:blipFill>
        <p:spPr bwMode="auto">
          <a:xfrm>
            <a:off x="0" y="1579975"/>
            <a:ext cx="9144000" cy="516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734"/>
            <a:ext cx="8229600" cy="13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628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409" y="1228839"/>
            <a:ext cx="9144000" cy="4271554"/>
          </a:xfrm>
        </p:spPr>
        <p:txBody>
          <a:bodyPr/>
          <a:lstStyle/>
          <a:p>
            <a:pPr marL="0" indent="0">
              <a:spcBef>
                <a:spcPts val="0"/>
              </a:spcBef>
              <a:buNone/>
            </a:pPr>
            <a:r>
              <a:rPr lang="en-US" sz="2000">
                <a:latin typeface="Arial"/>
                <a:cs typeface="Arial"/>
              </a:rPr>
              <a:t>                                 </a:t>
            </a:r>
            <a:r>
              <a:rPr lang="en-US" sz="2000" b="1">
                <a:latin typeface="Arial"/>
                <a:cs typeface="Arial"/>
              </a:rPr>
              <a:t>Workforce Development Offer</a:t>
            </a:r>
            <a:endParaRPr lang="en-US" b="1">
              <a:cs typeface="Times New Roman"/>
            </a:endParaRPr>
          </a:p>
          <a:p>
            <a:pPr marL="0" indent="0">
              <a:spcBef>
                <a:spcPts val="0"/>
              </a:spcBef>
              <a:buNone/>
            </a:pPr>
            <a:endParaRPr lang="en-US" sz="2000">
              <a:latin typeface="Arial"/>
              <a:cs typeface="Arial"/>
            </a:endParaRPr>
          </a:p>
          <a:p>
            <a:pPr>
              <a:spcBef>
                <a:spcPts val="0"/>
              </a:spcBef>
            </a:pPr>
            <a:r>
              <a:rPr lang="en-US" sz="2000">
                <a:latin typeface="Arial"/>
                <a:cs typeface="Arial"/>
              </a:rPr>
              <a:t>The Coventry Teaching Schools Collaborative brings the Teaching Schools in Coventry together to provide professional development with the aim of inspiring excellent practice.</a:t>
            </a:r>
            <a:endParaRPr lang="en-US">
              <a:latin typeface="Times New Roman"/>
              <a:cs typeface="Times New Roman"/>
            </a:endParaRPr>
          </a:p>
          <a:p>
            <a:pPr marL="0" indent="0">
              <a:spcBef>
                <a:spcPts val="0"/>
              </a:spcBef>
              <a:buNone/>
            </a:pPr>
            <a:endParaRPr lang="en-US" sz="2000">
              <a:latin typeface="Arial"/>
              <a:cs typeface="Arial"/>
            </a:endParaRPr>
          </a:p>
          <a:p>
            <a:pPr>
              <a:spcBef>
                <a:spcPts val="0"/>
              </a:spcBef>
            </a:pPr>
            <a:r>
              <a:rPr lang="en-US" sz="2000">
                <a:latin typeface="Arial"/>
                <a:cs typeface="Arial"/>
              </a:rPr>
              <a:t>The collaboration includes: Blue Sky, Castle Phoenix, Inclusive, The Lion, President Kennedy, and The Swan Teaching School Alliances.</a:t>
            </a:r>
          </a:p>
          <a:p>
            <a:pPr marL="0" indent="0">
              <a:spcBef>
                <a:spcPts val="0"/>
              </a:spcBef>
              <a:buNone/>
            </a:pPr>
            <a:endParaRPr lang="en-US" sz="2000">
              <a:latin typeface="Arial" panose="020B0604020202020204" pitchFamily="34" charset="0"/>
              <a:cs typeface="Arial" panose="020B0604020202020204" pitchFamily="34" charset="0"/>
            </a:endParaRPr>
          </a:p>
          <a:p>
            <a:pPr>
              <a:spcBef>
                <a:spcPts val="0"/>
              </a:spcBef>
            </a:pPr>
            <a:r>
              <a:rPr lang="en-US" sz="2000">
                <a:latin typeface="Arial"/>
                <a:cs typeface="Arial"/>
              </a:rPr>
              <a:t>An electronic  booklet will be distributed that provides a summary of the packages available to all schools and academies for 2020/21. </a:t>
            </a:r>
            <a:endParaRPr lang="en-US" sz="2000">
              <a:latin typeface="Arial" panose="020B0604020202020204" pitchFamily="34" charset="0"/>
              <a:cs typeface="Arial" panose="020B0604020202020204" pitchFamily="34" charset="0"/>
            </a:endParaRPr>
          </a:p>
          <a:p>
            <a:pPr>
              <a:spcBef>
                <a:spcPts val="0"/>
              </a:spcBef>
            </a:pPr>
            <a:endParaRPr lang="en-US" sz="2000">
              <a:latin typeface="Arial" panose="020B0604020202020204" pitchFamily="34" charset="0"/>
              <a:cs typeface="Arial" panose="020B0604020202020204" pitchFamily="34" charset="0"/>
            </a:endParaRPr>
          </a:p>
          <a:p>
            <a:pPr marL="0" indent="0">
              <a:spcBef>
                <a:spcPts val="0"/>
              </a:spcBef>
              <a:buNone/>
            </a:pPr>
            <a:r>
              <a:rPr lang="en-US" sz="1200" b="1" i="1">
                <a:solidFill>
                  <a:srgbClr val="0099CC"/>
                </a:solidFill>
                <a:latin typeface="Arial"/>
                <a:cs typeface="Arial"/>
              </a:rPr>
              <a:t>                               </a:t>
            </a:r>
            <a:endParaRPr lang="en-GB" sz="1200" b="1" i="1">
              <a:solidFill>
                <a:srgbClr val="0099CC"/>
              </a:solidFill>
              <a:latin typeface="Arial" panose="020B0604020202020204" pitchFamily="34" charset="0"/>
              <a:cs typeface="Arial" panose="020B0604020202020204" pitchFamily="34" charset="0"/>
            </a:endParaRPr>
          </a:p>
          <a:p>
            <a:pPr marL="0" indent="0">
              <a:spcBef>
                <a:spcPts val="0"/>
              </a:spcBef>
              <a:buNone/>
            </a:pPr>
            <a:r>
              <a:rPr lang="en-US" sz="1200" b="1" i="1">
                <a:solidFill>
                  <a:srgbClr val="0099CC"/>
                </a:solidFill>
                <a:latin typeface="Arial"/>
                <a:cs typeface="Arial"/>
              </a:rPr>
              <a:t>         Coventry Teaching Schools Collaborative: Inspiring Change in Education </a:t>
            </a:r>
            <a:endParaRPr lang="en-GB" sz="1200" b="1" i="1">
              <a:solidFill>
                <a:srgbClr val="0099CC"/>
              </a:solidFill>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107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xplosion: 8 Points 1">
            <a:extLst>
              <a:ext uri="{FF2B5EF4-FFF2-40B4-BE49-F238E27FC236}">
                <a16:creationId xmlns:a16="http://schemas.microsoft.com/office/drawing/2014/main" id="{B91F29FE-97C2-4E66-BDA4-B635C8F3110F}"/>
              </a:ext>
            </a:extLst>
          </p:cNvPr>
          <p:cNvSpPr/>
          <p:nvPr/>
        </p:nvSpPr>
        <p:spPr>
          <a:xfrm>
            <a:off x="6230983" y="4421778"/>
            <a:ext cx="2821576" cy="2560319"/>
          </a:xfrm>
          <a:prstGeom prst="irregularSeal1">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tx1"/>
                </a:solidFill>
                <a:latin typeface="Calibri"/>
                <a:cs typeface="Times New Roman"/>
              </a:rPr>
              <a:t>20% off recommended courses for NQT's</a:t>
            </a:r>
            <a:endParaRPr lang="en-US" sz="1600" i="1">
              <a:solidFill>
                <a:schemeClr val="tx1"/>
              </a:solidFill>
              <a:latin typeface="Calibri"/>
              <a:cs typeface="Calibri"/>
            </a:endParaRPr>
          </a:p>
        </p:txBody>
      </p:sp>
    </p:spTree>
    <p:extLst>
      <p:ext uri="{BB962C8B-B14F-4D97-AF65-F5344CB8AC3E}">
        <p14:creationId xmlns:p14="http://schemas.microsoft.com/office/powerpoint/2010/main" val="360750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536"/>
            <a:ext cx="7772400" cy="777240"/>
          </a:xfrm>
        </p:spPr>
        <p:txBody>
          <a:bodyPr/>
          <a:lstStyle/>
          <a:p>
            <a:r>
              <a:rPr lang="en-US" sz="1800" b="1">
                <a:latin typeface="Arial" panose="020B0604020202020204" pitchFamily="34" charset="0"/>
                <a:cs typeface="Arial" panose="020B0604020202020204" pitchFamily="34" charset="0"/>
              </a:rPr>
              <a:t>NQT &amp; RQT Professional Development Programme 2020 – 2021</a:t>
            </a:r>
            <a:endParaRPr lang="en-US" sz="1800"/>
          </a:p>
        </p:txBody>
      </p:sp>
      <p:pic>
        <p:nvPicPr>
          <p:cNvPr id="4" name="Picture 3">
            <a:extLst>
              <a:ext uri="{FF2B5EF4-FFF2-40B4-BE49-F238E27FC236}">
                <a16:creationId xmlns:a16="http://schemas.microsoft.com/office/drawing/2014/main" id="{9AB4BAF8-D79E-4880-8381-B252B817DC85}"/>
              </a:ext>
            </a:extLst>
          </p:cNvPr>
          <p:cNvPicPr>
            <a:picLocks noChangeAspect="1"/>
          </p:cNvPicPr>
          <p:nvPr/>
        </p:nvPicPr>
        <p:blipFill>
          <a:blip r:embed="rId2"/>
          <a:stretch>
            <a:fillRect/>
          </a:stretch>
        </p:blipFill>
        <p:spPr>
          <a:xfrm>
            <a:off x="113071" y="547850"/>
            <a:ext cx="8917858" cy="5316257"/>
          </a:xfrm>
          <a:prstGeom prst="rect">
            <a:avLst/>
          </a:prstGeom>
        </p:spPr>
      </p:pic>
    </p:spTree>
    <p:extLst>
      <p:ext uri="{BB962C8B-B14F-4D97-AF65-F5344CB8AC3E}">
        <p14:creationId xmlns:p14="http://schemas.microsoft.com/office/powerpoint/2010/main" val="36031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8CD824-7EB4-43C2-85E6-5863E6E58CB6}"/>
              </a:ext>
            </a:extLst>
          </p:cNvPr>
          <p:cNvPicPr>
            <a:picLocks noChangeAspect="1"/>
          </p:cNvPicPr>
          <p:nvPr/>
        </p:nvPicPr>
        <p:blipFill>
          <a:blip r:embed="rId2"/>
          <a:stretch>
            <a:fillRect/>
          </a:stretch>
        </p:blipFill>
        <p:spPr>
          <a:xfrm>
            <a:off x="0" y="100946"/>
            <a:ext cx="9144000" cy="5538507"/>
          </a:xfrm>
          <a:prstGeom prst="rect">
            <a:avLst/>
          </a:prstGeom>
        </p:spPr>
      </p:pic>
    </p:spTree>
    <p:extLst>
      <p:ext uri="{BB962C8B-B14F-4D97-AF65-F5344CB8AC3E}">
        <p14:creationId xmlns:p14="http://schemas.microsoft.com/office/powerpoint/2010/main" val="348047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GB" dirty="0"/>
              <a:t>NEU</a:t>
            </a:r>
          </a:p>
          <a:p>
            <a:pPr marL="0" indent="0">
              <a:buNone/>
            </a:pPr>
            <a:r>
              <a:rPr lang="en-GB" sz="2400" dirty="0">
                <a:latin typeface="Arial" panose="020B0604020202020204" pitchFamily="34" charset="0"/>
                <a:cs typeface="Arial" panose="020B0604020202020204" pitchFamily="34" charset="0"/>
              </a:rPr>
              <a:t>District Secretary: </a:t>
            </a:r>
            <a:r>
              <a:rPr lang="en-GB" sz="2400" dirty="0">
                <a:solidFill>
                  <a:srgbClr val="0070C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Nicky.Downes@neu.org.uk</a:t>
            </a:r>
            <a:endParaRPr lang="en-GB" sz="2400" dirty="0">
              <a:solidFill>
                <a:srgbClr val="0070C0"/>
              </a:solidFill>
              <a:latin typeface="Arial" panose="020B0604020202020204" pitchFamily="34" charset="0"/>
              <a:cs typeface="Arial" panose="020B0604020202020204" pitchFamily="34" charset="0"/>
            </a:endParaRPr>
          </a:p>
          <a:p>
            <a:pPr marL="0" indent="0">
              <a:buNone/>
            </a:pPr>
            <a:r>
              <a:rPr lang="en-GB" sz="2400" dirty="0">
                <a:solidFill>
                  <a:srgbClr val="0070C0"/>
                </a:solidFill>
                <a:latin typeface="Arial" panose="020B0604020202020204" pitchFamily="34" charset="0"/>
                <a:cs typeface="Arial" panose="020B0604020202020204" pitchFamily="34" charset="0"/>
              </a:rPr>
              <a:t>District Secretary: </a:t>
            </a:r>
            <a:r>
              <a:rPr lang="en-GB" sz="24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christopher.denson@neu.org.uk</a:t>
            </a:r>
            <a:endParaRPr lang="en-GB" sz="2400" dirty="0">
              <a:solidFill>
                <a:srgbClr val="0070C0"/>
              </a:solidFill>
              <a:latin typeface="Arial" panose="020B0604020202020204" pitchFamily="34" charset="0"/>
              <a:cs typeface="Arial" panose="020B0604020202020204" pitchFamily="34" charset="0"/>
            </a:endParaRPr>
          </a:p>
          <a:p>
            <a:pPr marL="0" indent="0">
              <a:buNone/>
            </a:pPr>
            <a:r>
              <a:rPr lang="en-GB" sz="2400" dirty="0">
                <a:solidFill>
                  <a:srgbClr val="0070C0"/>
                </a:solidFill>
                <a:latin typeface="Arial" panose="020B0604020202020204" pitchFamily="34" charset="0"/>
                <a:cs typeface="Arial" panose="020B0604020202020204" pitchFamily="34" charset="0"/>
              </a:rPr>
              <a:t>Coventry office </a:t>
            </a:r>
            <a:r>
              <a:rPr lang="en-GB" sz="2400" dirty="0" err="1">
                <a:solidFill>
                  <a:srgbClr val="0070C0"/>
                </a:solidFill>
                <a:latin typeface="Arial" panose="020B0604020202020204" pitchFamily="34" charset="0"/>
                <a:cs typeface="Arial" panose="020B0604020202020204" pitchFamily="34" charset="0"/>
              </a:rPr>
              <a:t>tel</a:t>
            </a:r>
            <a:r>
              <a:rPr lang="en-GB" sz="2400" dirty="0">
                <a:solidFill>
                  <a:srgbClr val="0070C0"/>
                </a:solidFill>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024 7667 0182</a:t>
            </a:r>
          </a:p>
          <a:p>
            <a:pPr marL="0" indent="0">
              <a:buNone/>
            </a:pPr>
            <a:r>
              <a:rPr lang="en-GB" sz="2400" dirty="0">
                <a:solidFill>
                  <a:srgbClr val="0070C0"/>
                </a:solidFill>
                <a:latin typeface="Arial" panose="020B0604020202020204" pitchFamily="34" charset="0"/>
                <a:cs typeface="Arial" panose="020B0604020202020204" pitchFamily="34" charset="0"/>
              </a:rPr>
              <a:t>coventrydistrict@neu.org.uk</a:t>
            </a:r>
          </a:p>
          <a:p>
            <a:pPr marL="0" indent="0">
              <a:buNone/>
            </a:pPr>
            <a:endParaRPr lang="en-US"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21" y="491285"/>
            <a:ext cx="85725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19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GB"/>
              <a:t>NASUWT</a:t>
            </a:r>
          </a:p>
          <a:p>
            <a:pPr marL="0" indent="0">
              <a:buNone/>
            </a:pPr>
            <a:r>
              <a:rPr lang="en-GB" b="1"/>
              <a:t>Pippa Richings, Nigel Buckler &amp; </a:t>
            </a:r>
            <a:r>
              <a:rPr lang="en-GB" b="1" err="1"/>
              <a:t>Manjinder</a:t>
            </a:r>
            <a:r>
              <a:rPr lang="en-GB" b="1"/>
              <a:t> Bhandal </a:t>
            </a:r>
            <a:endParaRPr lang="en-GB"/>
          </a:p>
          <a:p>
            <a:pPr marL="0" indent="0">
              <a:buNone/>
            </a:pPr>
            <a:r>
              <a:rPr lang="en-GB"/>
              <a:t>Tel: 024 7669 1022</a:t>
            </a:r>
          </a:p>
          <a:p>
            <a:pPr marL="0" indent="0">
              <a:buNone/>
            </a:pPr>
            <a:r>
              <a:rPr lang="en-GB" u="sng">
                <a:hlinkClick r:id="rId2"/>
              </a:rPr>
              <a:t>nasuwtcoventry@hotmail.co.uk</a:t>
            </a:r>
            <a:endParaRPr lang="en-GB"/>
          </a:p>
          <a:p>
            <a:pPr marL="0" indent="0">
              <a:buNone/>
            </a:pPr>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62" y="289578"/>
            <a:ext cx="85725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7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1322387"/>
            <a:ext cx="7910233" cy="869484"/>
          </a:xfrm>
        </p:spPr>
        <p:txBody>
          <a:bodyPr/>
          <a:lstStyle/>
          <a:p>
            <a:r>
              <a:rPr lang="en-GB" sz="3600">
                <a:solidFill>
                  <a:srgbClr val="0070C0"/>
                </a:solidFill>
                <a:latin typeface="Arial" panose="020B0604020202020204" pitchFamily="34" charset="0"/>
                <a:cs typeface="Arial" panose="020B0604020202020204" pitchFamily="34" charset="0"/>
              </a:rPr>
              <a:t>Role of the Appropriate Body</a:t>
            </a:r>
            <a:endParaRPr lang="en-US" sz="3600">
              <a:solidFill>
                <a:srgbClr val="0070C0"/>
              </a:solidFill>
              <a:latin typeface="Arial" panose="020B0604020202020204" pitchFamily="34" charset="0"/>
              <a:cs typeface="Arial" panose="020B0604020202020204"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77" y="0"/>
            <a:ext cx="8572500"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77" y="2078062"/>
            <a:ext cx="3266328" cy="360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9343" y="2078064"/>
            <a:ext cx="3037633" cy="2534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621" y="1991859"/>
            <a:ext cx="2590145"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9343" y="4698546"/>
            <a:ext cx="5095034" cy="196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768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8FA15E9-B967-45D3-BC17-A2E5E37B6ECE}"/>
              </a:ext>
            </a:extLst>
          </p:cNvPr>
          <p:cNvSpPr>
            <a:spLocks noGrp="1" noChangeArrowheads="1"/>
          </p:cNvSpPr>
          <p:nvPr>
            <p:ph type="title"/>
          </p:nvPr>
        </p:nvSpPr>
        <p:spPr>
          <a:xfrm>
            <a:off x="685800" y="188640"/>
            <a:ext cx="7772400" cy="1143000"/>
          </a:xfrm>
        </p:spPr>
        <p:txBody>
          <a:bodyPr/>
          <a:lstStyle/>
          <a:p>
            <a:pPr eaLnBrk="1" hangingPunct="1"/>
            <a:r>
              <a:rPr lang="en-GB" altLang="en-US">
                <a:latin typeface="Arial" panose="020B0604020202020204" pitchFamily="34" charset="0"/>
                <a:cs typeface="Arial" panose="020B0604020202020204" pitchFamily="34" charset="0"/>
              </a:rPr>
              <a:t>Coventry</a:t>
            </a:r>
            <a:endParaRPr lang="en-US" altLang="en-US">
              <a:latin typeface="Arial" panose="020B0604020202020204" pitchFamily="34" charset="0"/>
              <a:cs typeface="Arial" panose="020B0604020202020204" pitchFamily="34" charset="0"/>
            </a:endParaRPr>
          </a:p>
        </p:txBody>
      </p:sp>
      <p:sp>
        <p:nvSpPr>
          <p:cNvPr id="3075" name="Rectangle 3">
            <a:extLst>
              <a:ext uri="{FF2B5EF4-FFF2-40B4-BE49-F238E27FC236}">
                <a16:creationId xmlns:a16="http://schemas.microsoft.com/office/drawing/2014/main" id="{7A99DD62-3BD0-4838-95AA-5E7387C2BD74}"/>
              </a:ext>
            </a:extLst>
          </p:cNvPr>
          <p:cNvSpPr>
            <a:spLocks noGrp="1" noChangeArrowheads="1"/>
          </p:cNvSpPr>
          <p:nvPr>
            <p:ph type="body" idx="1"/>
          </p:nvPr>
        </p:nvSpPr>
        <p:spPr>
          <a:xfrm>
            <a:off x="457200" y="1352810"/>
            <a:ext cx="8020456" cy="4384111"/>
          </a:xfrm>
        </p:spPr>
        <p:txBody>
          <a:bodyPr/>
          <a:lstStyle/>
          <a:p>
            <a:pPr marL="0" indent="0" eaLnBrk="1" hangingPunct="1">
              <a:spcBef>
                <a:spcPts val="0"/>
              </a:spcBef>
              <a:spcAft>
                <a:spcPts val="1200"/>
              </a:spcAft>
              <a:buNone/>
            </a:pPr>
            <a:r>
              <a:rPr lang="en-GB" altLang="en-US" sz="2400">
                <a:solidFill>
                  <a:srgbClr val="0070C0"/>
                </a:solidFill>
                <a:latin typeface="Arial" panose="020B0604020202020204" pitchFamily="34" charset="0"/>
                <a:cs typeface="Arial" panose="020B0604020202020204" pitchFamily="34" charset="0"/>
              </a:rPr>
              <a:t>Agenda</a:t>
            </a:r>
          </a:p>
          <a:p>
            <a:pPr marL="0" indent="0"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Overview and welcome to Coventry</a:t>
            </a:r>
          </a:p>
          <a:p>
            <a:pPr marL="0" indent="0"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NQT entitlements, role and responsibility</a:t>
            </a:r>
          </a:p>
          <a:p>
            <a:pPr marL="0" indent="0"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Professional development opportunities in the city</a:t>
            </a:r>
          </a:p>
          <a:p>
            <a:pPr marL="0" indent="0"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“Meet” the teaching unions</a:t>
            </a:r>
          </a:p>
          <a:p>
            <a:pPr marL="0" indent="0"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Questions. </a:t>
            </a:r>
          </a:p>
          <a:p>
            <a:pPr marL="0" indent="0" algn="ctr" eaLnBrk="1" hangingPunct="1">
              <a:spcBef>
                <a:spcPts val="0"/>
              </a:spcBef>
              <a:spcAft>
                <a:spcPts val="1200"/>
              </a:spcAft>
              <a:buNone/>
            </a:pPr>
            <a:r>
              <a:rPr lang="en-GB" altLang="en-US" sz="2400">
                <a:solidFill>
                  <a:srgbClr val="002060"/>
                </a:solidFill>
                <a:latin typeface="Arial" panose="020B0604020202020204" pitchFamily="34" charset="0"/>
                <a:cs typeface="Arial" panose="020B0604020202020204" pitchFamily="34" charset="0"/>
              </a:rPr>
              <a:t>‘ </a:t>
            </a:r>
            <a:r>
              <a:rPr lang="en-GB" altLang="en-US" sz="2000" i="1">
                <a:solidFill>
                  <a:srgbClr val="002060"/>
                </a:solidFill>
                <a:latin typeface="Arial" panose="020B0604020202020204" pitchFamily="34" charset="0"/>
                <a:cs typeface="Arial" panose="020B0604020202020204" pitchFamily="34" charset="0"/>
              </a:rPr>
              <a:t>Coventry City council (the Appropriate body) is committed to supporting all NQTs to complete their induction period and developing their professional knowledge and expertise’</a:t>
            </a:r>
          </a:p>
          <a:p>
            <a:pPr marL="457200" indent="-457200" eaLnBrk="1" hangingPunct="1">
              <a:spcBef>
                <a:spcPts val="0"/>
              </a:spcBef>
              <a:spcAft>
                <a:spcPts val="1200"/>
              </a:spcAft>
              <a:buFont typeface="+mj-lt"/>
              <a:buAutoNum type="arabicPeriod"/>
            </a:pPr>
            <a:endParaRPr lang="en-US" altLang="en-US" sz="2400">
              <a:solidFill>
                <a:srgbClr val="002060"/>
              </a:solidFill>
              <a:latin typeface="Arial" panose="020B0604020202020204" pitchFamily="34" charset="0"/>
              <a:cs typeface="Arial" panose="020B0604020202020204" pitchFamily="34" charset="0"/>
            </a:endParaRPr>
          </a:p>
          <a:p>
            <a:pPr marL="457200" indent="-457200" eaLnBrk="1" hangingPunct="1">
              <a:spcBef>
                <a:spcPts val="0"/>
              </a:spcBef>
              <a:spcAft>
                <a:spcPts val="1200"/>
              </a:spcAft>
              <a:buFont typeface="+mj-lt"/>
              <a:buAutoNum type="arabicPeriod"/>
            </a:pPr>
            <a:endParaRPr lang="en-US" altLang="en-US" sz="2400">
              <a:solidFill>
                <a:srgbClr val="00206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9744"/>
            <a:ext cx="8229600"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1FCCAAE-BC1B-41E5-B7BC-67EF47905020}"/>
              </a:ext>
            </a:extLst>
          </p:cNvPr>
          <p:cNvSpPr>
            <a:spLocks noGrp="1"/>
          </p:cNvSpPr>
          <p:nvPr>
            <p:ph type="ctrTitle"/>
          </p:nvPr>
        </p:nvSpPr>
        <p:spPr>
          <a:xfrm>
            <a:off x="611188" y="332656"/>
            <a:ext cx="7772400" cy="950545"/>
          </a:xfrm>
        </p:spPr>
        <p:txBody>
          <a:bodyPr/>
          <a:lstStyle/>
          <a:p>
            <a:endParaRPr lang="en-GB" altLang="en-US">
              <a:solidFill>
                <a:srgbClr val="0070C0"/>
              </a:solidFill>
              <a:latin typeface="Arial"/>
              <a:cs typeface="Arial"/>
            </a:endParaRPr>
          </a:p>
        </p:txBody>
      </p:sp>
      <p:sp>
        <p:nvSpPr>
          <p:cNvPr id="23555" name="Subtitle 2">
            <a:extLst>
              <a:ext uri="{FF2B5EF4-FFF2-40B4-BE49-F238E27FC236}">
                <a16:creationId xmlns:a16="http://schemas.microsoft.com/office/drawing/2014/main" id="{4B1A7C22-325B-4344-AD0C-AC0AB78A8A1C}"/>
              </a:ext>
            </a:extLst>
          </p:cNvPr>
          <p:cNvSpPr>
            <a:spLocks noGrp="1"/>
          </p:cNvSpPr>
          <p:nvPr>
            <p:ph type="subTitle" idx="1"/>
          </p:nvPr>
        </p:nvSpPr>
        <p:spPr>
          <a:xfrm>
            <a:off x="1043608" y="1853851"/>
            <a:ext cx="7056784" cy="4221272"/>
          </a:xfrm>
        </p:spPr>
        <p:txBody>
          <a:bodyPr/>
          <a:lstStyle/>
          <a:p>
            <a:r>
              <a:rPr lang="en-GB" altLang="en-US" sz="3000">
                <a:solidFill>
                  <a:srgbClr val="0070C0"/>
                </a:solidFill>
                <a:latin typeface="Arial"/>
                <a:cs typeface="Arial"/>
              </a:rPr>
              <a:t>Cathy.openshaw@coventry.gov.uk</a:t>
            </a:r>
          </a:p>
          <a:p>
            <a:r>
              <a:rPr lang="en-GB" altLang="en-US" sz="3000">
                <a:solidFill>
                  <a:srgbClr val="0070C0"/>
                </a:solidFill>
                <a:latin typeface="Arial"/>
                <a:cs typeface="Arial"/>
              </a:rPr>
              <a:t>LA NQT induction lead </a:t>
            </a:r>
            <a:endParaRPr lang="en-GB" altLang="en-US" sz="3000">
              <a:solidFill>
                <a:srgbClr val="0070C0"/>
              </a:solidFill>
              <a:latin typeface="Arial" panose="020B0604020202020204" pitchFamily="34" charset="0"/>
              <a:cs typeface="Arial" panose="020B0604020202020204" pitchFamily="34" charset="0"/>
            </a:endParaRPr>
          </a:p>
          <a:p>
            <a:pPr>
              <a:spcAft>
                <a:spcPts val="1200"/>
              </a:spcAft>
            </a:pPr>
            <a:r>
              <a:rPr lang="en-GB" altLang="en-US" sz="3000">
                <a:solidFill>
                  <a:srgbClr val="0070C0"/>
                </a:solidFill>
                <a:latin typeface="Arial"/>
                <a:cs typeface="Arial"/>
              </a:rPr>
              <a:t>024 7697 7022</a:t>
            </a:r>
          </a:p>
          <a:p>
            <a:r>
              <a:rPr lang="en-GB" altLang="en-US" sz="3000">
                <a:solidFill>
                  <a:srgbClr val="0070C0"/>
                </a:solidFill>
                <a:latin typeface="Arial"/>
                <a:cs typeface="Arial"/>
              </a:rPr>
              <a:t>Christine.brownbill@coventry.gov.uk</a:t>
            </a:r>
          </a:p>
          <a:p>
            <a:r>
              <a:rPr lang="en-GB" altLang="en-US" sz="3000">
                <a:solidFill>
                  <a:srgbClr val="0070C0"/>
                </a:solidFill>
                <a:latin typeface="Arial"/>
                <a:cs typeface="Arial"/>
              </a:rPr>
              <a:t>Administrative support for NQTs</a:t>
            </a:r>
          </a:p>
          <a:p>
            <a:r>
              <a:rPr lang="en-GB" altLang="en-US" sz="3000">
                <a:solidFill>
                  <a:srgbClr val="0070C0"/>
                </a:solidFill>
                <a:latin typeface="Arial"/>
                <a:cs typeface="Arial"/>
              </a:rPr>
              <a:t>024 7697 6937 </a:t>
            </a:r>
            <a:endParaRPr lang="en-GB" altLang="en-US" sz="3000">
              <a:solidFill>
                <a:srgbClr val="0070C0"/>
              </a:solidFill>
              <a:latin typeface="Arial" panose="020B0604020202020204" pitchFamily="34" charset="0"/>
              <a:cs typeface="Arial" panose="020B0604020202020204" pitchFamily="34" charset="0"/>
            </a:endParaRPr>
          </a:p>
          <a:p>
            <a:pPr>
              <a:lnSpc>
                <a:spcPct val="200000"/>
              </a:lnSpc>
              <a:spcBef>
                <a:spcPts val="0"/>
              </a:spcBef>
            </a:pPr>
            <a:r>
              <a:rPr lang="en-GB" altLang="en-US" sz="3000">
                <a:solidFill>
                  <a:srgbClr val="0070C0"/>
                </a:solidFill>
                <a:latin typeface="Arial"/>
                <a:cs typeface="Arial"/>
              </a:rPr>
              <a:t>www.coventry.gov.uk/nqt</a:t>
            </a:r>
          </a:p>
          <a:p>
            <a:pPr algn="l"/>
            <a:endParaRPr lang="en-GB" altLang="en-US"/>
          </a:p>
          <a:p>
            <a:pPr algn="l"/>
            <a:endParaRPr lang="en-GB"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55" y="260458"/>
            <a:ext cx="8404963" cy="1593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2CDC44-10F9-455E-8300-8D45C0767B8A}"/>
              </a:ext>
            </a:extLst>
          </p:cNvPr>
          <p:cNvPicPr>
            <a:picLocks noGrp="1" noChangeAspect="1"/>
          </p:cNvPicPr>
          <p:nvPr>
            <p:ph idx="1"/>
          </p:nvPr>
        </p:nvPicPr>
        <p:blipFill>
          <a:blip r:embed="rId2"/>
          <a:stretch>
            <a:fillRect/>
          </a:stretch>
        </p:blipFill>
        <p:spPr>
          <a:xfrm>
            <a:off x="602039" y="219076"/>
            <a:ext cx="7939921" cy="5553074"/>
          </a:xfrm>
          <a:prstGeom prst="rect">
            <a:avLst/>
          </a:prstGeom>
        </p:spPr>
      </p:pic>
    </p:spTree>
    <p:extLst>
      <p:ext uri="{BB962C8B-B14F-4D97-AF65-F5344CB8AC3E}">
        <p14:creationId xmlns:p14="http://schemas.microsoft.com/office/powerpoint/2010/main" val="2284250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447800"/>
            <a:ext cx="8229599" cy="4324350"/>
          </a:xfrm>
        </p:spPr>
        <p:txBody>
          <a:bodyPr/>
          <a:lstStyle/>
          <a:p>
            <a:pPr marL="0" indent="0" eaLnBrk="1" hangingPunct="1">
              <a:spcBef>
                <a:spcPts val="0"/>
              </a:spcBef>
              <a:spcAft>
                <a:spcPts val="1200"/>
              </a:spcAft>
              <a:buNone/>
            </a:pPr>
            <a:r>
              <a:rPr lang="en-GB" sz="2800">
                <a:solidFill>
                  <a:srgbClr val="0070C0"/>
                </a:solidFill>
                <a:latin typeface="Arial"/>
                <a:cs typeface="Arial"/>
              </a:rPr>
              <a:t>Coventry Education Partnership</a:t>
            </a:r>
          </a:p>
          <a:p>
            <a:pPr marL="342900" lvl="1" indent="-342900" eaLnBrk="1" hangingPunct="1">
              <a:spcBef>
                <a:spcPts val="0"/>
              </a:spcBef>
              <a:spcAft>
                <a:spcPts val="1200"/>
              </a:spcAft>
            </a:pPr>
            <a:r>
              <a:rPr lang="en-GB" sz="2400">
                <a:solidFill>
                  <a:srgbClr val="002060"/>
                </a:solidFill>
                <a:latin typeface="Arial"/>
                <a:ea typeface="+mn-ea"/>
                <a:cs typeface="Arial"/>
              </a:rPr>
              <a:t>Primary Steering and Primary Partnership</a:t>
            </a:r>
          </a:p>
          <a:p>
            <a:pPr marL="342900" lvl="1" indent="-342900" eaLnBrk="1" hangingPunct="1">
              <a:spcBef>
                <a:spcPts val="0"/>
              </a:spcBef>
              <a:spcAft>
                <a:spcPts val="1200"/>
              </a:spcAft>
            </a:pPr>
            <a:r>
              <a:rPr lang="en-GB" sz="2400">
                <a:solidFill>
                  <a:srgbClr val="002060"/>
                </a:solidFill>
                <a:latin typeface="Arial"/>
                <a:ea typeface="+mn-ea"/>
                <a:cs typeface="Arial"/>
              </a:rPr>
              <a:t>Secondary Executive and Secondary Partnership</a:t>
            </a:r>
          </a:p>
          <a:p>
            <a:pPr marL="342900" lvl="1" indent="-342900" eaLnBrk="1" hangingPunct="1">
              <a:spcBef>
                <a:spcPts val="0"/>
              </a:spcBef>
              <a:spcAft>
                <a:spcPts val="1200"/>
              </a:spcAft>
            </a:pPr>
            <a:r>
              <a:rPr lang="en-GB" sz="2400">
                <a:solidFill>
                  <a:srgbClr val="002060"/>
                </a:solidFill>
                <a:latin typeface="Arial"/>
                <a:ea typeface="+mn-ea"/>
                <a:cs typeface="Arial"/>
              </a:rPr>
              <a:t>Special Schools Network</a:t>
            </a:r>
          </a:p>
          <a:p>
            <a:pPr marL="0" indent="0">
              <a:spcBef>
                <a:spcPts val="0"/>
              </a:spcBef>
              <a:spcAft>
                <a:spcPts val="1200"/>
              </a:spcAft>
              <a:buNone/>
            </a:pPr>
            <a:r>
              <a:rPr lang="en-GB" sz="2800">
                <a:solidFill>
                  <a:srgbClr val="0070C0"/>
                </a:solidFill>
                <a:latin typeface="Arial"/>
                <a:cs typeface="Arial"/>
              </a:rPr>
              <a:t>School improvement and school-to-school support</a:t>
            </a:r>
            <a:endParaRPr lang="en-GB">
              <a:latin typeface="Arial"/>
              <a:cs typeface="Arial"/>
            </a:endParaRPr>
          </a:p>
          <a:p>
            <a:pPr marL="342900" lvl="1" indent="-342900" eaLnBrk="1" hangingPunct="1">
              <a:spcBef>
                <a:spcPts val="0"/>
              </a:spcBef>
              <a:spcAft>
                <a:spcPts val="1200"/>
              </a:spcAft>
            </a:pPr>
            <a:r>
              <a:rPr lang="en-GB" sz="2400">
                <a:solidFill>
                  <a:srgbClr val="002060"/>
                </a:solidFill>
                <a:latin typeface="Arial"/>
                <a:ea typeface="+mn-ea"/>
                <a:cs typeface="Arial"/>
              </a:rPr>
              <a:t>Primary Networks x 7 (with some sub-groups)</a:t>
            </a:r>
          </a:p>
          <a:p>
            <a:pPr marL="342900" lvl="1" indent="-342900" eaLnBrk="1" hangingPunct="1">
              <a:spcBef>
                <a:spcPts val="0"/>
              </a:spcBef>
              <a:spcAft>
                <a:spcPts val="1200"/>
              </a:spcAft>
            </a:pPr>
            <a:r>
              <a:rPr lang="en-GB" sz="2400">
                <a:solidFill>
                  <a:srgbClr val="002060"/>
                </a:solidFill>
                <a:latin typeface="Arial"/>
                <a:ea typeface="+mn-ea"/>
                <a:cs typeface="Arial"/>
              </a:rPr>
              <a:t>Secondary Collaboratives x 3</a:t>
            </a:r>
          </a:p>
          <a:p>
            <a:pPr marL="342900" lvl="1" indent="-342900" eaLnBrk="1" hangingPunct="1">
              <a:spcBef>
                <a:spcPts val="0"/>
              </a:spcBef>
              <a:spcAft>
                <a:spcPts val="1200"/>
              </a:spcAft>
            </a:pPr>
            <a:r>
              <a:rPr lang="en-GB" sz="2400">
                <a:solidFill>
                  <a:srgbClr val="002060"/>
                </a:solidFill>
                <a:latin typeface="Arial"/>
                <a:ea typeface="+mn-ea"/>
                <a:cs typeface="Arial"/>
              </a:rPr>
              <a:t>Special Schools’ Network x 1</a:t>
            </a:r>
            <a:endParaRPr lang="en-US" sz="2400">
              <a:solidFill>
                <a:srgbClr val="002060"/>
              </a:solidFill>
              <a:latin typeface="Arial" panose="020B0604020202020204" pitchFamily="34" charset="0"/>
              <a:ea typeface="+mn-ea"/>
              <a:cs typeface="Arial" panose="020B060402020202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3381"/>
            <a:ext cx="8229600" cy="107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50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br>
              <a:rPr lang="en-GB"/>
            </a:br>
            <a:endParaRPr lang="en-GB">
              <a:latin typeface="Arial" panose="020B0604020202020204" pitchFamily="34" charset="0"/>
              <a:cs typeface="Arial" panose="020B0604020202020204" pitchFamily="34" charset="0"/>
            </a:endParaRPr>
          </a:p>
        </p:txBody>
      </p:sp>
      <p:sp>
        <p:nvSpPr>
          <p:cNvPr id="4" name="Rectangle 2"/>
          <p:cNvSpPr>
            <a:spLocks noChangeArrowheads="1"/>
          </p:cNvSpPr>
          <p:nvPr/>
        </p:nvSpPr>
        <p:spPr bwMode="auto">
          <a:xfrm>
            <a:off x="0" y="10275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2">
            <a:extLst>
              <a:ext uri="{FF2B5EF4-FFF2-40B4-BE49-F238E27FC236}">
                <a16:creationId xmlns:a16="http://schemas.microsoft.com/office/drawing/2014/main" id="{0817AFA3-66ED-45CD-ACBF-B4529F130D0D}"/>
              </a:ext>
            </a:extLst>
          </p:cNvPr>
          <p:cNvPicPr>
            <a:picLocks noGrp="1" noChangeAspect="1"/>
          </p:cNvPicPr>
          <p:nvPr>
            <p:ph idx="1"/>
          </p:nvPr>
        </p:nvPicPr>
        <p:blipFill>
          <a:blip r:embed="rId3"/>
          <a:srcRect t="20554"/>
          <a:stretch>
            <a:fillRect/>
          </a:stretch>
        </p:blipFill>
        <p:spPr>
          <a:xfrm>
            <a:off x="457200" y="208931"/>
            <a:ext cx="8229600" cy="1104961"/>
          </a:xfrm>
          <a:prstGeom prst="rect">
            <a:avLst/>
          </a:prstGeom>
          <a:noFill/>
          <a:ln cap="flat">
            <a:noFill/>
          </a:ln>
        </p:spPr>
      </p:pic>
      <p:sp>
        <p:nvSpPr>
          <p:cNvPr id="6" name="Content Placeholder 2">
            <a:extLst>
              <a:ext uri="{FF2B5EF4-FFF2-40B4-BE49-F238E27FC236}">
                <a16:creationId xmlns:a16="http://schemas.microsoft.com/office/drawing/2014/main" id="{3D8C0CA2-7387-4018-B780-11EE472FC5CB}"/>
              </a:ext>
            </a:extLst>
          </p:cNvPr>
          <p:cNvSpPr txBox="1">
            <a:spLocks/>
          </p:cNvSpPr>
          <p:nvPr/>
        </p:nvSpPr>
        <p:spPr>
          <a:xfrm>
            <a:off x="683568" y="1501263"/>
            <a:ext cx="7772400" cy="429828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rgbClr val="0079BC"/>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rgbClr val="0079BC"/>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rgbClr val="0079BC"/>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rgbClr val="0079BC"/>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rgbClr val="0079BC"/>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GB">
                <a:latin typeface="Arial"/>
                <a:cs typeface="Arial"/>
              </a:rPr>
              <a:t>Induction is a statutory process;- bridge between initial teacher training a career; it provides a clear progression route into a career in teaching. </a:t>
            </a:r>
            <a:endParaRPr lang="en-US"/>
          </a:p>
          <a:p>
            <a:pPr marL="0" indent="0">
              <a:spcBef>
                <a:spcPts val="0"/>
              </a:spcBef>
              <a:buNone/>
            </a:pPr>
            <a:r>
              <a:rPr lang="en-GB">
                <a:latin typeface="Arial"/>
                <a:cs typeface="Arial"/>
              </a:rPr>
              <a:t> </a:t>
            </a:r>
            <a:r>
              <a:rPr lang="en-GB" b="1">
                <a:latin typeface="Arial"/>
                <a:cs typeface="Arial"/>
              </a:rPr>
              <a:t>NQT’s  are entitled to</a:t>
            </a:r>
            <a:r>
              <a:rPr lang="en-GB">
                <a:latin typeface="Arial"/>
                <a:cs typeface="Arial"/>
              </a:rPr>
              <a:t>;-</a:t>
            </a:r>
          </a:p>
          <a:p>
            <a:pPr lvl="1">
              <a:spcBef>
                <a:spcPts val="600"/>
              </a:spcBef>
              <a:buFont typeface="Arial" panose="020B0604020202020204" pitchFamily="34" charset="0"/>
              <a:buChar char="•"/>
            </a:pPr>
            <a:r>
              <a:rPr lang="en-GB" sz="2400">
                <a:latin typeface="Arial"/>
                <a:cs typeface="Arial"/>
              </a:rPr>
              <a:t>have access to an induction tutor</a:t>
            </a:r>
          </a:p>
          <a:p>
            <a:pPr lvl="1">
              <a:spcBef>
                <a:spcPts val="600"/>
              </a:spcBef>
              <a:buFont typeface="Arial" panose="020B0604020202020204" pitchFamily="34" charset="0"/>
              <a:buChar char="•"/>
            </a:pPr>
            <a:r>
              <a:rPr lang="en-GB" sz="2400">
                <a:latin typeface="Arial"/>
                <a:cs typeface="Arial"/>
              </a:rPr>
              <a:t>a reduced timetable – </a:t>
            </a:r>
            <a:r>
              <a:rPr lang="en-GB" sz="2400" i="1">
                <a:latin typeface="Arial"/>
                <a:cs typeface="Arial"/>
              </a:rPr>
              <a:t> </a:t>
            </a:r>
          </a:p>
          <a:p>
            <a:pPr lvl="1">
              <a:spcBef>
                <a:spcPts val="600"/>
              </a:spcBef>
              <a:buFont typeface="Arial" panose="020B0604020202020204" pitchFamily="34" charset="0"/>
              <a:buChar char="•"/>
            </a:pPr>
            <a:r>
              <a:rPr lang="en-GB" sz="2400">
                <a:latin typeface="Arial"/>
                <a:cs typeface="Arial"/>
              </a:rPr>
              <a:t>access  to training and mentoring to support your career development</a:t>
            </a:r>
          </a:p>
          <a:p>
            <a:pPr marL="457200" lvl="1" indent="0">
              <a:spcBef>
                <a:spcPts val="600"/>
              </a:spcBef>
              <a:buNone/>
            </a:pPr>
            <a:endParaRPr lang="en-GB" sz="2400">
              <a:latin typeface="Arial" pitchFamily="34"/>
              <a:cs typeface="Arial" pitchFamily="34"/>
            </a:endParaRPr>
          </a:p>
          <a:p>
            <a:pPr>
              <a:spcBef>
                <a:spcPts val="600"/>
              </a:spcBef>
            </a:pPr>
            <a:endParaRPr lang="en-GB" sz="2800">
              <a:latin typeface="Arial" pitchFamily="34"/>
              <a:cs typeface="Arial" pitchFamily="34"/>
            </a:endParaRPr>
          </a:p>
          <a:p>
            <a:pPr>
              <a:spcBef>
                <a:spcPts val="600"/>
              </a:spcBef>
            </a:pPr>
            <a:endParaRPr lang="en-GB" sz="2800">
              <a:latin typeface="Arial" pitchFamily="34"/>
              <a:cs typeface="Arial" pitchFamily="34"/>
            </a:endParaRPr>
          </a:p>
          <a:p>
            <a:pPr marL="0" indent="0">
              <a:spcBef>
                <a:spcPts val="600"/>
              </a:spcBef>
              <a:buFont typeface="Arial" panose="020B0604020202020204" pitchFamily="34" charset="0"/>
              <a:buNone/>
            </a:pPr>
            <a:endParaRPr lang="en-GB" sz="2800">
              <a:latin typeface="Arial" pitchFamily="34"/>
              <a:cs typeface="Arial" pitchFamily="34"/>
            </a:endParaRPr>
          </a:p>
        </p:txBody>
      </p:sp>
      <p:pic>
        <p:nvPicPr>
          <p:cNvPr id="18437" name="Picture 5" descr="C:\Users\user\AppData\Local\Microsoft\Windows\INetCache\IE\1VA7LPGZ\Spear_161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4846" y="4385846"/>
            <a:ext cx="2837328" cy="200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51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957260"/>
          </a:xfrm>
        </p:spPr>
        <p:txBody>
          <a:bodyPr>
            <a:normAutofit/>
          </a:bodyPr>
          <a:lstStyle/>
          <a:p>
            <a:endParaRPr lang="en-GB" sz="38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016001"/>
            <a:ext cx="8394700" cy="4978400"/>
          </a:xfrm>
        </p:spPr>
        <p:txBody>
          <a:bodyPr>
            <a:normAutofit/>
          </a:bodyPr>
          <a:lstStyle/>
          <a:p>
            <a:pPr marL="0" indent="0">
              <a:buNone/>
            </a:pPr>
            <a:endParaRPr lang="en-GB" sz="2200"/>
          </a:p>
          <a:p>
            <a:endParaRPr lang="en-GB" sz="2600" b="1">
              <a:solidFill>
                <a:schemeClr val="tx1"/>
              </a:solidFill>
            </a:endParaRPr>
          </a:p>
        </p:txBody>
      </p:sp>
      <p:pic>
        <p:nvPicPr>
          <p:cNvPr id="4" name="Picture 2">
            <a:extLst>
              <a:ext uri="{FF2B5EF4-FFF2-40B4-BE49-F238E27FC236}">
                <a16:creationId xmlns:a16="http://schemas.microsoft.com/office/drawing/2014/main" id="{4CE2CC7A-731B-492F-AE82-651830A07599}"/>
              </a:ext>
            </a:extLst>
          </p:cNvPr>
          <p:cNvPicPr>
            <a:picLocks noChangeAspect="1"/>
          </p:cNvPicPr>
          <p:nvPr/>
        </p:nvPicPr>
        <p:blipFill rotWithShape="1">
          <a:blip r:embed="rId3"/>
          <a:srcRect t="19373"/>
          <a:stretch/>
        </p:blipFill>
        <p:spPr>
          <a:xfrm>
            <a:off x="476695" y="274640"/>
            <a:ext cx="8261347" cy="1143000"/>
          </a:xfrm>
          <a:prstGeom prst="rect">
            <a:avLst/>
          </a:prstGeom>
          <a:noFill/>
          <a:ln cap="flat">
            <a:noFill/>
          </a:ln>
        </p:spPr>
      </p:pic>
      <p:sp>
        <p:nvSpPr>
          <p:cNvPr id="5" name="Content Placeholder 2">
            <a:extLst>
              <a:ext uri="{FF2B5EF4-FFF2-40B4-BE49-F238E27FC236}">
                <a16:creationId xmlns:a16="http://schemas.microsoft.com/office/drawing/2014/main" id="{2E39C8AF-FA1A-4F8A-8A0D-A0E825E74B18}"/>
              </a:ext>
            </a:extLst>
          </p:cNvPr>
          <p:cNvSpPr txBox="1">
            <a:spLocks/>
          </p:cNvSpPr>
          <p:nvPr/>
        </p:nvSpPr>
        <p:spPr>
          <a:xfrm>
            <a:off x="457200" y="1454402"/>
            <a:ext cx="8229600" cy="4539999"/>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rgbClr val="0079BC"/>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0079BC"/>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9BC"/>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9BC"/>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9BC"/>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spcBef>
                <a:spcPts val="0"/>
              </a:spcBef>
              <a:spcAft>
                <a:spcPts val="1200"/>
              </a:spcAft>
              <a:buFont typeface="Arial" panose="020B0604020202020204" pitchFamily="34" charset="0"/>
              <a:buNone/>
            </a:pPr>
            <a:r>
              <a:rPr lang="en-GB" sz="2800" b="1">
                <a:latin typeface="Arial" pitchFamily="34"/>
                <a:cs typeface="Arial" pitchFamily="34"/>
              </a:rPr>
              <a:t>Statutory entitlements and support for </a:t>
            </a:r>
            <a:r>
              <a:rPr lang="en-GB" sz="2800" b="1" err="1">
                <a:latin typeface="Arial" pitchFamily="34"/>
                <a:cs typeface="Arial" pitchFamily="34"/>
              </a:rPr>
              <a:t>NQTs</a:t>
            </a:r>
            <a:r>
              <a:rPr lang="en-GB" sz="2800" b="1">
                <a:latin typeface="Arial" pitchFamily="34"/>
                <a:cs typeface="Arial" pitchFamily="34"/>
              </a:rPr>
              <a:t>; schools must</a:t>
            </a:r>
          </a:p>
          <a:p>
            <a:pPr lvl="1">
              <a:lnSpc>
                <a:spcPct val="120000"/>
              </a:lnSpc>
              <a:spcBef>
                <a:spcPts val="0"/>
              </a:spcBef>
              <a:spcAft>
                <a:spcPts val="800"/>
              </a:spcAft>
              <a:buFont typeface="Arial" panose="020B0604020202020204" pitchFamily="34" charset="0"/>
              <a:buChar char="•"/>
            </a:pPr>
            <a:r>
              <a:rPr lang="en-GB">
                <a:latin typeface="Arial" pitchFamily="34"/>
                <a:cs typeface="Arial" pitchFamily="34"/>
              </a:rPr>
              <a:t>Provide </a:t>
            </a:r>
            <a:r>
              <a:rPr lang="en-GB" err="1">
                <a:latin typeface="Arial" pitchFamily="34"/>
                <a:cs typeface="Arial" pitchFamily="34"/>
              </a:rPr>
              <a:t>NQTs</a:t>
            </a:r>
            <a:r>
              <a:rPr lang="en-GB">
                <a:latin typeface="Arial" pitchFamily="34"/>
                <a:cs typeface="Arial" pitchFamily="34"/>
              </a:rPr>
              <a:t> with  tasks, experience and support to enable them to demonstrate satisfactory performance against Teachers’ Standards</a:t>
            </a:r>
          </a:p>
          <a:p>
            <a:pPr lvl="1">
              <a:lnSpc>
                <a:spcPct val="120000"/>
              </a:lnSpc>
              <a:spcBef>
                <a:spcPts val="0"/>
              </a:spcBef>
              <a:spcAft>
                <a:spcPts val="800"/>
              </a:spcAft>
              <a:buFont typeface="Arial" panose="020B0604020202020204" pitchFamily="34" charset="0"/>
              <a:buChar char="•"/>
            </a:pPr>
            <a:r>
              <a:rPr lang="en-GB">
                <a:latin typeface="Arial" pitchFamily="34"/>
                <a:cs typeface="Arial" pitchFamily="34"/>
              </a:rPr>
              <a:t>Set and review targets  in relation to relevant standards and the needs and strengths of NQT’s</a:t>
            </a:r>
          </a:p>
          <a:p>
            <a:pPr lvl="1">
              <a:lnSpc>
                <a:spcPct val="120000"/>
              </a:lnSpc>
              <a:spcBef>
                <a:spcPts val="0"/>
              </a:spcBef>
              <a:spcAft>
                <a:spcPts val="800"/>
              </a:spcAft>
              <a:buFont typeface="Arial" panose="020B0604020202020204" pitchFamily="34" charset="0"/>
              <a:buChar char="•"/>
            </a:pPr>
            <a:r>
              <a:rPr lang="en-GB">
                <a:latin typeface="Arial" pitchFamily="34"/>
                <a:cs typeface="Arial" pitchFamily="34"/>
              </a:rPr>
              <a:t>Provide a personalised induction programme that reflects NQT’s strengths  and areas of development</a:t>
            </a:r>
          </a:p>
          <a:p>
            <a:pPr lvl="1">
              <a:lnSpc>
                <a:spcPct val="120000"/>
              </a:lnSpc>
              <a:spcBef>
                <a:spcPts val="0"/>
              </a:spcBef>
              <a:spcAft>
                <a:spcPts val="800"/>
              </a:spcAft>
              <a:buFont typeface="Arial" panose="020B0604020202020204" pitchFamily="34" charset="0"/>
              <a:buChar char="•"/>
            </a:pPr>
            <a:r>
              <a:rPr lang="en-GB">
                <a:latin typeface="Arial" pitchFamily="34"/>
                <a:cs typeface="Arial" pitchFamily="34"/>
              </a:rPr>
              <a:t>Provide a termly report on NQTs progress in a formal assessment report to the Appropriate Body</a:t>
            </a:r>
          </a:p>
          <a:p>
            <a:pPr marL="685800" lvl="1" algn="ctr">
              <a:buFont typeface="Arial" panose="020B0604020202020204" pitchFamily="34" charset="0"/>
              <a:buChar char="•"/>
            </a:pPr>
            <a:r>
              <a:rPr lang="en-GB" b="1" i="1">
                <a:latin typeface="Arial" pitchFamily="34"/>
                <a:cs typeface="Arial" pitchFamily="34"/>
              </a:rPr>
              <a:t>‘There should be no surprises’</a:t>
            </a:r>
          </a:p>
          <a:p>
            <a:pPr marL="0" indent="0" algn="ctr">
              <a:buFont typeface="Arial" panose="020B0604020202020204" pitchFamily="34" charset="0"/>
              <a:buNone/>
            </a:pPr>
            <a:endParaRPr lang="en-GB" sz="2400">
              <a:latin typeface="Arial" pitchFamily="34"/>
              <a:cs typeface="Arial" pitchFamily="34"/>
            </a:endParaRP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778" y="5047989"/>
            <a:ext cx="1147269" cy="9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65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0263" y="115888"/>
            <a:ext cx="7342187" cy="1201737"/>
          </a:xfrm>
        </p:spPr>
        <p:txBody>
          <a:bodyPr/>
          <a:lstStyle/>
          <a:p>
            <a:pPr eaLnBrk="1" hangingPunct="1">
              <a:defRPr/>
            </a:pPr>
            <a:endParaRPr lang="en-GB" b="1">
              <a:solidFill>
                <a:schemeClr val="accent6">
                  <a:lumMod val="75000"/>
                </a:schemeClr>
              </a:solidFill>
              <a:effectLst/>
            </a:endParaRPr>
          </a:p>
        </p:txBody>
      </p:sp>
      <p:sp>
        <p:nvSpPr>
          <p:cNvPr id="38915" name="Rectangle 3"/>
          <p:cNvSpPr>
            <a:spLocks noGrp="1" noChangeArrowheads="1"/>
          </p:cNvSpPr>
          <p:nvPr>
            <p:ph type="body" idx="1"/>
          </p:nvPr>
        </p:nvSpPr>
        <p:spPr>
          <a:xfrm>
            <a:off x="730685" y="1290181"/>
            <a:ext cx="7682630" cy="5291225"/>
          </a:xfrm>
        </p:spPr>
        <p:txBody>
          <a:bodyPr/>
          <a:lstStyle/>
          <a:p>
            <a:pPr marL="0" indent="0" eaLnBrk="1" hangingPunct="1">
              <a:lnSpc>
                <a:spcPct val="90000"/>
              </a:lnSpc>
              <a:buClrTx/>
              <a:buNone/>
              <a:defRPr/>
            </a:pPr>
            <a:r>
              <a:rPr lang="en-GB" sz="2400">
                <a:solidFill>
                  <a:srgbClr val="0070C0"/>
                </a:solidFill>
                <a:latin typeface="Arial" panose="020B0604020202020204" pitchFamily="34" charset="0"/>
                <a:cs typeface="Arial" panose="020B0604020202020204" pitchFamily="34" charset="0"/>
              </a:rPr>
              <a:t>By now you should have:-</a:t>
            </a:r>
          </a:p>
          <a:p>
            <a:pPr eaLnBrk="1" hangingPunct="1">
              <a:lnSpc>
                <a:spcPct val="90000"/>
              </a:lnSpc>
              <a:buClrTx/>
              <a:buFont typeface="Arial" panose="020B0604020202020204" pitchFamily="34" charset="0"/>
              <a:buChar char="•"/>
              <a:defRPr/>
            </a:pPr>
            <a:r>
              <a:rPr lang="en-GB" sz="2400">
                <a:solidFill>
                  <a:srgbClr val="0070C0"/>
                </a:solidFill>
                <a:latin typeface="Arial" panose="020B0604020202020204" pitchFamily="34" charset="0"/>
                <a:cs typeface="Arial" panose="020B0604020202020204" pitchFamily="34" charset="0"/>
              </a:rPr>
              <a:t>R</a:t>
            </a:r>
            <a:r>
              <a:rPr lang="en-GB" sz="2400">
                <a:solidFill>
                  <a:srgbClr val="0070C0"/>
                </a:solidFill>
                <a:effectLst/>
                <a:latin typeface="Arial" panose="020B0604020202020204" pitchFamily="34" charset="0"/>
                <a:cs typeface="Arial" panose="020B0604020202020204" pitchFamily="34" charset="0"/>
              </a:rPr>
              <a:t>eviewed your strengths and areas for development from ITT (CEDP) with your tutor</a:t>
            </a:r>
          </a:p>
          <a:p>
            <a:pPr eaLnBrk="1" hangingPunct="1">
              <a:lnSpc>
                <a:spcPct val="90000"/>
              </a:lnSpc>
              <a:buClrTx/>
              <a:buFont typeface="Arial" panose="020B0604020202020204" pitchFamily="34" charset="0"/>
              <a:buChar char="•"/>
              <a:defRPr/>
            </a:pPr>
            <a:r>
              <a:rPr lang="en-GB" sz="2400">
                <a:solidFill>
                  <a:srgbClr val="0070C0"/>
                </a:solidFill>
                <a:latin typeface="Arial" panose="020B0604020202020204" pitchFamily="34" charset="0"/>
                <a:cs typeface="Arial" panose="020B0604020202020204" pitchFamily="34" charset="0"/>
              </a:rPr>
              <a:t>Received</a:t>
            </a:r>
            <a:r>
              <a:rPr lang="en-GB" sz="2400">
                <a:solidFill>
                  <a:srgbClr val="0070C0"/>
                </a:solidFill>
                <a:effectLst/>
                <a:latin typeface="Arial" panose="020B0604020202020204" pitchFamily="34" charset="0"/>
                <a:cs typeface="Arial" panose="020B0604020202020204" pitchFamily="34" charset="0"/>
              </a:rPr>
              <a:t> key whole school policies, for example child protection, management of behaviour, health and safety, marking and feedback policies, fire procedure </a:t>
            </a:r>
          </a:p>
          <a:p>
            <a:pPr eaLnBrk="1" hangingPunct="1">
              <a:lnSpc>
                <a:spcPct val="90000"/>
              </a:lnSpc>
              <a:buClrTx/>
              <a:buFont typeface="Arial" panose="020B0604020202020204" pitchFamily="34" charset="0"/>
              <a:buChar char="•"/>
              <a:defRPr/>
            </a:pPr>
            <a:r>
              <a:rPr lang="en-GB" sz="2400">
                <a:solidFill>
                  <a:srgbClr val="0070C0"/>
                </a:solidFill>
                <a:latin typeface="Arial" panose="020B0604020202020204" pitchFamily="34" charset="0"/>
                <a:cs typeface="Arial" panose="020B0604020202020204" pitchFamily="34" charset="0"/>
              </a:rPr>
              <a:t>A reduced timetable</a:t>
            </a:r>
            <a:r>
              <a:rPr lang="en-GB" sz="2400">
                <a:solidFill>
                  <a:srgbClr val="0070C0"/>
                </a:solidFill>
                <a:effectLst/>
                <a:latin typeface="Arial" panose="020B0604020202020204" pitchFamily="34" charset="0"/>
                <a:cs typeface="Arial" panose="020B0604020202020204" pitchFamily="34" charset="0"/>
              </a:rPr>
              <a:t> 10% PPA and 10% NQT </a:t>
            </a:r>
          </a:p>
          <a:p>
            <a:pPr eaLnBrk="1" hangingPunct="1">
              <a:lnSpc>
                <a:spcPct val="90000"/>
              </a:lnSpc>
              <a:buClrTx/>
              <a:buFont typeface="Arial" panose="020B0604020202020204" pitchFamily="34" charset="0"/>
              <a:buChar char="•"/>
              <a:defRPr/>
            </a:pPr>
            <a:r>
              <a:rPr lang="en-GB" sz="2400">
                <a:solidFill>
                  <a:srgbClr val="0070C0"/>
                </a:solidFill>
                <a:latin typeface="Arial" panose="020B0604020202020204" pitchFamily="34" charset="0"/>
                <a:cs typeface="Arial" panose="020B0604020202020204" pitchFamily="34" charset="0"/>
              </a:rPr>
              <a:t>S</a:t>
            </a:r>
            <a:r>
              <a:rPr lang="en-GB" sz="2400">
                <a:solidFill>
                  <a:srgbClr val="0070C0"/>
                </a:solidFill>
                <a:effectLst/>
                <a:latin typeface="Arial" panose="020B0604020202020204" pitchFamily="34" charset="0"/>
                <a:cs typeface="Arial" panose="020B0604020202020204" pitchFamily="34" charset="0"/>
              </a:rPr>
              <a:t>et  dates for your observations</a:t>
            </a:r>
          </a:p>
          <a:p>
            <a:pPr eaLnBrk="1" hangingPunct="1">
              <a:lnSpc>
                <a:spcPct val="90000"/>
              </a:lnSpc>
              <a:buClrTx/>
              <a:buFont typeface="Arial" panose="020B0604020202020204" pitchFamily="34" charset="0"/>
              <a:buChar char="•"/>
              <a:defRPr/>
            </a:pPr>
            <a:r>
              <a:rPr lang="en-GB" sz="2400">
                <a:solidFill>
                  <a:srgbClr val="0070C0"/>
                </a:solidFill>
                <a:latin typeface="Arial" panose="020B0604020202020204" pitchFamily="34" charset="0"/>
                <a:cs typeface="Arial" panose="020B0604020202020204" pitchFamily="34" charset="0"/>
              </a:rPr>
              <a:t>Agreed an</a:t>
            </a:r>
            <a:r>
              <a:rPr lang="en-GB" sz="2400">
                <a:solidFill>
                  <a:srgbClr val="0070C0"/>
                </a:solidFill>
                <a:effectLst/>
                <a:latin typeface="Arial" panose="020B0604020202020204" pitchFamily="34" charset="0"/>
                <a:cs typeface="Arial" panose="020B0604020202020204" pitchFamily="34" charset="0"/>
              </a:rPr>
              <a:t> individualised induction programme and  targets </a:t>
            </a:r>
          </a:p>
          <a:p>
            <a:pPr eaLnBrk="1" hangingPunct="1">
              <a:lnSpc>
                <a:spcPct val="90000"/>
              </a:lnSpc>
              <a:defRPr/>
            </a:pPr>
            <a:endParaRPr lang="en-GB" sz="2400"/>
          </a:p>
          <a:p>
            <a:pPr eaLnBrk="1" hangingPunct="1">
              <a:lnSpc>
                <a:spcPct val="90000"/>
              </a:lnSpc>
              <a:defRPr/>
            </a:pPr>
            <a:endParaRPr lang="en-GB" sz="280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273"/>
            <a:ext cx="8229600"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075" y="2102346"/>
            <a:ext cx="1035331" cy="98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1293508"/>
          </a:xfrm>
        </p:spPr>
        <p:txBody>
          <a:bodyPr/>
          <a:lstStyle/>
          <a:p>
            <a:endParaRPr lang="en-US">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88099" y="1415441"/>
            <a:ext cx="8444486" cy="4572000"/>
          </a:xfrm>
        </p:spPr>
        <p:txBody>
          <a:bodyPr/>
          <a:lstStyle/>
          <a:p>
            <a:pPr marL="0" indent="0">
              <a:buNone/>
            </a:pPr>
            <a:r>
              <a:rPr lang="en-GB" sz="2000">
                <a:solidFill>
                  <a:srgbClr val="0070C0"/>
                </a:solidFill>
                <a:latin typeface="Arial" panose="020B0604020202020204" pitchFamily="34" charset="0"/>
                <a:cs typeface="Arial" panose="020B0604020202020204" pitchFamily="34" charset="0"/>
              </a:rPr>
              <a:t>Your induction tutor has </a:t>
            </a:r>
            <a:r>
              <a:rPr lang="en-GB" sz="2000" b="1">
                <a:solidFill>
                  <a:srgbClr val="0070C0"/>
                </a:solidFill>
                <a:latin typeface="Arial" panose="020B0604020202020204" pitchFamily="34" charset="0"/>
                <a:cs typeface="Arial" panose="020B0604020202020204" pitchFamily="34" charset="0"/>
              </a:rPr>
              <a:t>an important role in supporting</a:t>
            </a:r>
            <a:r>
              <a:rPr lang="en-GB" sz="2000">
                <a:solidFill>
                  <a:srgbClr val="0070C0"/>
                </a:solidFill>
                <a:latin typeface="Arial" panose="020B0604020202020204" pitchFamily="34" charset="0"/>
                <a:cs typeface="Arial" panose="020B0604020202020204" pitchFamily="34" charset="0"/>
              </a:rPr>
              <a:t> your professional development;</a:t>
            </a:r>
          </a:p>
          <a:p>
            <a:r>
              <a:rPr lang="en-GB" sz="1800">
                <a:solidFill>
                  <a:srgbClr val="0070C0"/>
                </a:solidFill>
                <a:latin typeface="Arial" panose="020B0604020202020204" pitchFamily="34" charset="0"/>
                <a:cs typeface="Arial" panose="020B0604020202020204" pitchFamily="34" charset="0"/>
              </a:rPr>
              <a:t>Organising and implementing an </a:t>
            </a:r>
            <a:r>
              <a:rPr lang="en-GB" sz="1800" b="1">
                <a:solidFill>
                  <a:srgbClr val="0070C0"/>
                </a:solidFill>
                <a:latin typeface="Arial" panose="020B0604020202020204" pitchFamily="34" charset="0"/>
                <a:cs typeface="Arial" panose="020B0604020202020204" pitchFamily="34" charset="0"/>
              </a:rPr>
              <a:t>individual programme </a:t>
            </a:r>
            <a:r>
              <a:rPr lang="en-GB" sz="1800">
                <a:solidFill>
                  <a:srgbClr val="0070C0"/>
                </a:solidFill>
                <a:latin typeface="Arial" panose="020B0604020202020204" pitchFamily="34" charset="0"/>
                <a:cs typeface="Arial" panose="020B0604020202020204" pitchFamily="34" charset="0"/>
              </a:rPr>
              <a:t>of professional development</a:t>
            </a:r>
          </a:p>
          <a:p>
            <a:pPr>
              <a:spcBef>
                <a:spcPts val="600"/>
              </a:spcBef>
            </a:pPr>
            <a:r>
              <a:rPr lang="en-GB" sz="1800">
                <a:solidFill>
                  <a:srgbClr val="0070C0"/>
                </a:solidFill>
                <a:latin typeface="Arial" panose="020B0604020202020204" pitchFamily="34" charset="0"/>
                <a:cs typeface="Arial" panose="020B0604020202020204" pitchFamily="34" charset="0"/>
              </a:rPr>
              <a:t>Ensuring that NQT’s receive  </a:t>
            </a:r>
            <a:r>
              <a:rPr lang="en-GB" sz="1800" b="1">
                <a:solidFill>
                  <a:srgbClr val="0070C0"/>
                </a:solidFill>
                <a:latin typeface="Arial" panose="020B0604020202020204" pitchFamily="34" charset="0"/>
                <a:cs typeface="Arial" panose="020B0604020202020204" pitchFamily="34" charset="0"/>
              </a:rPr>
              <a:t>appropriate support</a:t>
            </a:r>
            <a:r>
              <a:rPr lang="en-GB" sz="1800">
                <a:solidFill>
                  <a:srgbClr val="0070C0"/>
                </a:solidFill>
                <a:latin typeface="Arial" panose="020B0604020202020204" pitchFamily="34" charset="0"/>
                <a:cs typeface="Arial" panose="020B0604020202020204" pitchFamily="34" charset="0"/>
              </a:rPr>
              <a:t>, monitoring and assessment  throughout the induction year</a:t>
            </a:r>
          </a:p>
          <a:p>
            <a:pPr>
              <a:spcBef>
                <a:spcPts val="600"/>
              </a:spcBef>
            </a:pPr>
            <a:r>
              <a:rPr lang="en-GB" sz="1800">
                <a:solidFill>
                  <a:srgbClr val="0070C0"/>
                </a:solidFill>
                <a:latin typeface="Arial" panose="020B0604020202020204" pitchFamily="34" charset="0"/>
                <a:cs typeface="Arial" panose="020B0604020202020204" pitchFamily="34" charset="0"/>
              </a:rPr>
              <a:t>Arranging and conducting half termly review meeting with NQTs as part of your formative assessment and providing  regular </a:t>
            </a:r>
            <a:r>
              <a:rPr lang="en-GB" sz="1800" b="1">
                <a:solidFill>
                  <a:srgbClr val="0070C0"/>
                </a:solidFill>
                <a:latin typeface="Arial" panose="020B0604020202020204" pitchFamily="34" charset="0"/>
                <a:cs typeface="Arial" panose="020B0604020202020204" pitchFamily="34" charset="0"/>
              </a:rPr>
              <a:t>well founded feedback </a:t>
            </a:r>
            <a:r>
              <a:rPr lang="en-GB" sz="1800">
                <a:solidFill>
                  <a:srgbClr val="0070C0"/>
                </a:solidFill>
                <a:latin typeface="Arial" panose="020B0604020202020204" pitchFamily="34" charset="0"/>
                <a:cs typeface="Arial" panose="020B0604020202020204" pitchFamily="34" charset="0"/>
              </a:rPr>
              <a:t>to the NQTs  on their progress</a:t>
            </a:r>
          </a:p>
          <a:p>
            <a:pPr>
              <a:spcBef>
                <a:spcPts val="600"/>
              </a:spcBef>
            </a:pPr>
            <a:r>
              <a:rPr lang="en-GB" sz="1800">
                <a:solidFill>
                  <a:srgbClr val="0070C0"/>
                </a:solidFill>
                <a:latin typeface="Arial" panose="020B0604020202020204" pitchFamily="34" charset="0"/>
                <a:cs typeface="Arial" panose="020B0604020202020204" pitchFamily="34" charset="0"/>
              </a:rPr>
              <a:t>Making formal observations of teaching at least once every half term and providing accurate and constructive feedback</a:t>
            </a:r>
          </a:p>
          <a:p>
            <a:pPr>
              <a:spcBef>
                <a:spcPts val="600"/>
              </a:spcBef>
            </a:pPr>
            <a:r>
              <a:rPr lang="en-GB" sz="1800">
                <a:solidFill>
                  <a:srgbClr val="0070C0"/>
                </a:solidFill>
                <a:latin typeface="Arial" panose="020B0604020202020204" pitchFamily="34" charset="0"/>
                <a:cs typeface="Arial" panose="020B0604020202020204" pitchFamily="34" charset="0"/>
              </a:rPr>
              <a:t>Maintaining a written record of support, monitoring and assessment</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4394" y="1419731"/>
            <a:ext cx="896965" cy="118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8229600" cy="129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35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8204"/>
            <a:ext cx="7772400" cy="951978"/>
          </a:xfrm>
        </p:spPr>
        <p:txBody>
          <a:bodyPr/>
          <a:lstStyle/>
          <a:p>
            <a:pPr>
              <a:defRPr/>
            </a:pPr>
            <a:endParaRPr lang="en-GB" b="1">
              <a:solidFill>
                <a:schemeClr val="accent6">
                  <a:lumMod val="75000"/>
                </a:schemeClr>
              </a:solidFill>
              <a:effectLst/>
            </a:endParaRPr>
          </a:p>
        </p:txBody>
      </p:sp>
      <p:sp>
        <p:nvSpPr>
          <p:cNvPr id="3" name="Content Placeholder 2"/>
          <p:cNvSpPr>
            <a:spLocks noGrp="1"/>
          </p:cNvSpPr>
          <p:nvPr>
            <p:ph idx="1"/>
          </p:nvPr>
        </p:nvSpPr>
        <p:spPr>
          <a:xfrm>
            <a:off x="188259" y="1440494"/>
            <a:ext cx="8617538" cy="5235879"/>
          </a:xfrm>
        </p:spPr>
        <p:txBody>
          <a:bodyPr/>
          <a:lstStyle/>
          <a:p>
            <a:pPr marL="0" indent="0">
              <a:buClrTx/>
              <a:buNone/>
              <a:defRPr/>
            </a:pPr>
            <a:r>
              <a:rPr lang="en-GB" sz="2000">
                <a:solidFill>
                  <a:srgbClr val="0070C0"/>
                </a:solidFill>
                <a:latin typeface="Arial" pitchFamily="34"/>
                <a:cs typeface="Arial" pitchFamily="34"/>
              </a:rPr>
              <a:t>NQT role;-</a:t>
            </a:r>
          </a:p>
          <a:p>
            <a:pPr marL="0" indent="0">
              <a:buClrTx/>
              <a:buNone/>
              <a:defRPr/>
            </a:pPr>
            <a:endParaRPr lang="en-GB" sz="800">
              <a:solidFill>
                <a:srgbClr val="0070C0"/>
              </a:solidFill>
              <a:latin typeface="Arial" pitchFamily="34"/>
              <a:cs typeface="Arial" pitchFamily="34"/>
            </a:endParaRPr>
          </a:p>
          <a:p>
            <a:pPr>
              <a:buClrTx/>
              <a:buFont typeface="Arial" panose="020B0604020202020204" pitchFamily="34" charset="0"/>
              <a:buChar char="•"/>
              <a:defRPr/>
            </a:pPr>
            <a:r>
              <a:rPr lang="en-GB" sz="2000">
                <a:solidFill>
                  <a:srgbClr val="0070C0"/>
                </a:solidFill>
                <a:latin typeface="Arial" pitchFamily="34"/>
                <a:cs typeface="Arial" pitchFamily="34"/>
              </a:rPr>
              <a:t>Meet with induction tutor to discuss and agree priorities and keep these under review.</a:t>
            </a:r>
          </a:p>
          <a:p>
            <a:pPr>
              <a:buFont typeface="Arial" panose="020B0604020202020204" pitchFamily="34" charset="0"/>
              <a:buChar char="•"/>
              <a:defRPr/>
            </a:pPr>
            <a:r>
              <a:rPr lang="en-GB" sz="2000">
                <a:solidFill>
                  <a:srgbClr val="0070C0"/>
                </a:solidFill>
                <a:latin typeface="Arial" pitchFamily="34"/>
                <a:cs typeface="Arial" pitchFamily="34"/>
              </a:rPr>
              <a:t>Raise any concerns with induction tutor as soon as practicable and c</a:t>
            </a:r>
            <a:r>
              <a:rPr lang="en-GB" altLang="en-US" sz="2000">
                <a:solidFill>
                  <a:srgbClr val="0070C0"/>
                </a:solidFill>
                <a:latin typeface="Arial" pitchFamily="34"/>
                <a:cs typeface="Arial" pitchFamily="34"/>
              </a:rPr>
              <a:t>ommunicate with  colleagues</a:t>
            </a:r>
            <a:endParaRPr lang="en-GB" sz="2000">
              <a:solidFill>
                <a:srgbClr val="0070C0"/>
              </a:solidFill>
              <a:latin typeface="Arial" pitchFamily="34"/>
              <a:cs typeface="Arial" pitchFamily="34"/>
            </a:endParaRPr>
          </a:p>
          <a:p>
            <a:pPr>
              <a:buClrTx/>
              <a:buFont typeface="Arial" panose="020B0604020202020204" pitchFamily="34" charset="0"/>
              <a:buChar char="•"/>
              <a:defRPr/>
            </a:pPr>
            <a:r>
              <a:rPr lang="en-GB" sz="2000">
                <a:solidFill>
                  <a:srgbClr val="0070C0"/>
                </a:solidFill>
                <a:latin typeface="Arial" pitchFamily="34"/>
                <a:cs typeface="Arial" pitchFamily="34"/>
              </a:rPr>
              <a:t>Consult the ‘appropriate body’ at an early stage if there are any difficulties in resolving issues with their tutor</a:t>
            </a:r>
          </a:p>
          <a:p>
            <a:pPr>
              <a:buClrTx/>
              <a:buFont typeface="Arial" panose="020B0604020202020204" pitchFamily="34" charset="0"/>
              <a:buChar char="•"/>
              <a:defRPr/>
            </a:pPr>
            <a:r>
              <a:rPr lang="en-GB" sz="2000">
                <a:solidFill>
                  <a:srgbClr val="0070C0"/>
                </a:solidFill>
                <a:latin typeface="Arial" pitchFamily="34"/>
                <a:cs typeface="Arial" pitchFamily="34"/>
              </a:rPr>
              <a:t>Provide evidence of progress against the standards </a:t>
            </a:r>
            <a:endParaRPr lang="en-GB" altLang="en-US" sz="2000">
              <a:solidFill>
                <a:srgbClr val="0070C0"/>
              </a:solidFill>
              <a:latin typeface="Arial" pitchFamily="34"/>
              <a:cs typeface="Arial" pitchFamily="34"/>
            </a:endParaRPr>
          </a:p>
          <a:p>
            <a:pPr>
              <a:buClrTx/>
              <a:buFont typeface="Arial" panose="020B0604020202020204" pitchFamily="34" charset="0"/>
              <a:buChar char="•"/>
              <a:defRPr/>
            </a:pPr>
            <a:endParaRPr lang="en-GB" sz="2800">
              <a:effectLst/>
            </a:endParaRPr>
          </a:p>
          <a:p>
            <a:pPr>
              <a:defRPr/>
            </a:pPr>
            <a:endParaRPr lang="en-GB" sz="280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40" y="175365"/>
            <a:ext cx="8559080" cy="112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595" y="4643329"/>
            <a:ext cx="3689405" cy="221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woosh">
  <a:themeElements>
    <a:clrScheme name="swoos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woosh">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woosh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woosh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woosh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woosh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woos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woos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woos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8FEC4CE5222843A7E600E1FD566496" ma:contentTypeVersion="11" ma:contentTypeDescription="Create a new document." ma:contentTypeScope="" ma:versionID="9b4b1254863badf169c7cfdc53df3e79">
  <xsd:schema xmlns:xsd="http://www.w3.org/2001/XMLSchema" xmlns:xs="http://www.w3.org/2001/XMLSchema" xmlns:p="http://schemas.microsoft.com/office/2006/metadata/properties" xmlns:ns3="91934310-d12b-4927-985c-e9f5f9efa9cb" xmlns:ns4="0af63bf1-ce4b-482e-b112-e8d35eb6b2fc" targetNamespace="http://schemas.microsoft.com/office/2006/metadata/properties" ma:root="true" ma:fieldsID="b53ceb5a44834b08b57d0294220f0943" ns3:_="" ns4:_="">
    <xsd:import namespace="91934310-d12b-4927-985c-e9f5f9efa9cb"/>
    <xsd:import namespace="0af63bf1-ce4b-482e-b112-e8d35eb6b2f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34310-d12b-4927-985c-e9f5f9efa9c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f63bf1-ce4b-482e-b112-e8d35eb6b2fc"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7EF1E9-F5A9-48BD-B9AB-DD5E59E357EA}">
  <ds:schemaRefs>
    <ds:schemaRef ds:uri="0af63bf1-ce4b-482e-b112-e8d35eb6b2fc"/>
    <ds:schemaRef ds:uri="91934310-d12b-4927-985c-e9f5f9efa9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E6C727-3B10-4F76-A69C-154D394359BF}">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af63bf1-ce4b-482e-b112-e8d35eb6b2fc"/>
    <ds:schemaRef ds:uri="91934310-d12b-4927-985c-e9f5f9efa9cb"/>
    <ds:schemaRef ds:uri="http://www.w3.org/XML/1998/namespace"/>
  </ds:schemaRefs>
</ds:datastoreItem>
</file>

<file path=customXml/itemProps3.xml><?xml version="1.0" encoding="utf-8"?>
<ds:datastoreItem xmlns:ds="http://schemas.openxmlformats.org/officeDocument/2006/customXml" ds:itemID="{923DCE8B-4552-4FEF-8676-CB4059B8FB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TotalTime>
  <Words>1463</Words>
  <Application>Microsoft Office PowerPoint</Application>
  <PresentationFormat>On-screen Show (4:3)</PresentationFormat>
  <Paragraphs>147</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swoosh</vt:lpstr>
      <vt:lpstr>NQT  welcome event  22nd September 2020</vt:lpstr>
      <vt:lpstr>Coventry</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Registering</vt:lpstr>
      <vt:lpstr>PowerPoint Presentation</vt:lpstr>
      <vt:lpstr>PowerPoint Presentation</vt:lpstr>
      <vt:lpstr>NQT &amp; RQT Professional Development Programme 2020 – 2021</vt:lpstr>
      <vt:lpstr>PowerPoint Presentation</vt:lpstr>
      <vt:lpstr>PowerPoint Presentation</vt:lpstr>
      <vt:lpstr>PowerPoint Presentation</vt:lpstr>
      <vt:lpstr>Role of the Appropriate Body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cvcti020</dc:creator>
  <cp:lastModifiedBy>Brownbill, Christine</cp:lastModifiedBy>
  <cp:revision>50</cp:revision>
  <cp:lastPrinted>2020-09-21T10:28:39Z</cp:lastPrinted>
  <dcterms:created xsi:type="dcterms:W3CDTF">1601-01-01T00:00:00Z</dcterms:created>
  <dcterms:modified xsi:type="dcterms:W3CDTF">2020-09-23T10:12:02Z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0x010100EE8FEC4CE5222843A7E600E1FD566496</vt:lpwstr>
  </property>
</Properties>
</file>